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  <p:sldMasterId id="2147483677" r:id="rId3"/>
    <p:sldMasterId id="2147483689" r:id="rId4"/>
    <p:sldMasterId id="2147483701" r:id="rId5"/>
    <p:sldMasterId id="2147483718" r:id="rId6"/>
    <p:sldMasterId id="2147483731" r:id="rId7"/>
    <p:sldMasterId id="2147483743" r:id="rId8"/>
  </p:sldMasterIdLst>
  <p:notesMasterIdLst>
    <p:notesMasterId r:id="rId37"/>
  </p:notesMasterIdLst>
  <p:handoutMasterIdLst>
    <p:handoutMasterId r:id="rId38"/>
  </p:handoutMasterIdLst>
  <p:sldIdLst>
    <p:sldId id="2728" r:id="rId9"/>
    <p:sldId id="3275" r:id="rId10"/>
    <p:sldId id="3196" r:id="rId11"/>
    <p:sldId id="3197" r:id="rId12"/>
    <p:sldId id="3199" r:id="rId13"/>
    <p:sldId id="3276" r:id="rId14"/>
    <p:sldId id="3262" r:id="rId15"/>
    <p:sldId id="3260" r:id="rId16"/>
    <p:sldId id="3261" r:id="rId17"/>
    <p:sldId id="3266" r:id="rId18"/>
    <p:sldId id="3271" r:id="rId19"/>
    <p:sldId id="3264" r:id="rId20"/>
    <p:sldId id="3265" r:id="rId21"/>
    <p:sldId id="3267" r:id="rId22"/>
    <p:sldId id="3257" r:id="rId23"/>
    <p:sldId id="3258" r:id="rId24"/>
    <p:sldId id="3274" r:id="rId25"/>
    <p:sldId id="3268" r:id="rId26"/>
    <p:sldId id="3269" r:id="rId27"/>
    <p:sldId id="2444" r:id="rId28"/>
    <p:sldId id="2732" r:id="rId29"/>
    <p:sldId id="3253" r:id="rId30"/>
    <p:sldId id="3254" r:id="rId31"/>
    <p:sldId id="3255" r:id="rId32"/>
    <p:sldId id="3270" r:id="rId33"/>
    <p:sldId id="3272" r:id="rId34"/>
    <p:sldId id="3273" r:id="rId35"/>
    <p:sldId id="3249" r:id="rId36"/>
  </p:sldIdLst>
  <p:sldSz cx="9144000" cy="6858000" type="screen4x3"/>
  <p:notesSz cx="6858000" cy="9080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C0C0C0"/>
    <a:srgbClr val="EAEAEA"/>
    <a:srgbClr val="0732BD"/>
    <a:srgbClr val="006800"/>
    <a:srgbClr val="B3C5FF"/>
    <a:srgbClr val="00259A"/>
    <a:srgbClr val="0541FF"/>
    <a:srgbClr val="8FAAF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6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64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64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6D4A23-545C-4F3A-A898-88A9959C80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54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1038"/>
            <a:ext cx="4540250" cy="3405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3238"/>
            <a:ext cx="50292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</a:p>
        </p:txBody>
      </p:sp>
      <p:sp>
        <p:nvSpPr>
          <p:cNvPr id="6042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64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042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6475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129192-5C29-45C9-971A-7BB19A8DAD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12" charset="-128"/>
      </a:defRPr>
    </a:lvl1pPr>
    <a:lvl2pPr marL="37931725" indent="-374745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F062B5-E99D-4DC9-9FA7-A89FFCD619AD}" type="slidenum">
              <a:rPr lang="en-US"/>
              <a:pPr/>
              <a:t>2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1038"/>
            <a:ext cx="4540250" cy="3405187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8D7C3-0D26-4568-B534-3533DFEA1EF5}" type="slidenum">
              <a:rPr lang="en-US"/>
              <a:pPr/>
              <a:t>3</a:t>
            </a:fld>
            <a:endParaRPr lang="en-US"/>
          </a:p>
        </p:txBody>
      </p:sp>
      <p:sp>
        <p:nvSpPr>
          <p:cNvPr id="45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60" name="Notes Placeholder 2"/>
          <p:cNvSpPr>
            <a:spLocks noGrp="1"/>
          </p:cNvSpPr>
          <p:nvPr>
            <p:ph type="body" idx="1"/>
          </p:nvPr>
        </p:nvSpPr>
        <p:spPr>
          <a:xfrm>
            <a:off x="686597" y="4313454"/>
            <a:ext cx="5486400" cy="4086659"/>
          </a:xfrm>
          <a:noFill/>
          <a:ln/>
        </p:spPr>
        <p:txBody>
          <a:bodyPr/>
          <a:lstStyle/>
          <a:p>
            <a:pPr eaLnBrk="1" hangingPunct="1"/>
            <a:endParaRPr lang="hu-HU" dirty="0" smtClean="0"/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3885404" y="8625465"/>
            <a:ext cx="2971003" cy="45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F77A43-F383-4905-AC77-D850BBC89CDB}" type="slidenum">
              <a:rPr lang="hu-HU" sz="1200">
                <a:latin typeface="Arial" pitchFamily="34" charset="0"/>
                <a:ea typeface="ＭＳ Ｐゴシック"/>
                <a:cs typeface="ＭＳ Ｐゴシック"/>
              </a:rPr>
              <a:pPr algn="r"/>
              <a:t>3</a:t>
            </a:fld>
            <a:endParaRPr lang="hu-HU" sz="120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D59C9-71FC-4C14-AB75-9BD251B34351}" type="slidenum">
              <a:rPr lang="en-US"/>
              <a:pPr/>
              <a:t>4</a:t>
            </a:fld>
            <a:endParaRPr lang="en-US"/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3885404" y="8625465"/>
            <a:ext cx="2971003" cy="45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9A9897F-7B69-487F-9766-D89F0484B5A3}" type="slidenum">
              <a:rPr lang="ru-RU" sz="1200">
                <a:latin typeface="Arial" pitchFamily="34" charset="0"/>
                <a:ea typeface="ＭＳ Ｐゴシック"/>
                <a:cs typeface="ＭＳ Ｐゴシック"/>
              </a:rPr>
              <a:pPr algn="r"/>
              <a:t>4</a:t>
            </a:fld>
            <a:endParaRPr lang="ru-RU" sz="120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597" y="4313454"/>
            <a:ext cx="5486400" cy="4086659"/>
          </a:xfrm>
          <a:noFill/>
          <a:ln/>
        </p:spPr>
        <p:txBody>
          <a:bodyPr/>
          <a:lstStyle/>
          <a:p>
            <a:pPr eaLnBrk="1" hangingPunct="1"/>
            <a:endParaRPr lang="hu-H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8D7C3-0D26-4568-B534-3533DFEA1EF5}" type="slidenum">
              <a:rPr lang="en-US"/>
              <a:pPr/>
              <a:t>6</a:t>
            </a:fld>
            <a:endParaRPr lang="en-US"/>
          </a:p>
        </p:txBody>
      </p:sp>
      <p:sp>
        <p:nvSpPr>
          <p:cNvPr id="45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60" name="Notes Placeholder 2"/>
          <p:cNvSpPr>
            <a:spLocks noGrp="1"/>
          </p:cNvSpPr>
          <p:nvPr>
            <p:ph type="body" idx="1"/>
          </p:nvPr>
        </p:nvSpPr>
        <p:spPr>
          <a:xfrm>
            <a:off x="686597" y="4313454"/>
            <a:ext cx="5486400" cy="4086659"/>
          </a:xfrm>
          <a:noFill/>
          <a:ln/>
        </p:spPr>
        <p:txBody>
          <a:bodyPr/>
          <a:lstStyle/>
          <a:p>
            <a:pPr eaLnBrk="1" hangingPunct="1"/>
            <a:endParaRPr lang="hu-HU" dirty="0" smtClean="0"/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3885404" y="8625465"/>
            <a:ext cx="2971003" cy="45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F77A43-F383-4905-AC77-D850BBC89CDB}" type="slidenum">
              <a:rPr lang="hu-HU" sz="1200">
                <a:latin typeface="Arial" pitchFamily="34" charset="0"/>
                <a:ea typeface="ＭＳ Ｐゴシック"/>
                <a:cs typeface="ＭＳ Ｐゴシック"/>
              </a:rPr>
              <a:pPr algn="r"/>
              <a:t>6</a:t>
            </a:fld>
            <a:endParaRPr lang="hu-HU" sz="120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8D71F1-701D-4888-9C72-C87AC90AB800}" type="slidenum">
              <a:rPr lang="hu-HU"/>
              <a:pPr/>
              <a:t>15</a:t>
            </a:fld>
            <a:endParaRPr lang="hu-HU"/>
          </a:p>
        </p:txBody>
      </p:sp>
      <p:sp>
        <p:nvSpPr>
          <p:cNvPr id="290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AAFA1-5025-4D4F-8DB6-6F99BFC8338F}" type="slidenum">
              <a:rPr lang="hu-HU"/>
              <a:pPr/>
              <a:t>16</a:t>
            </a:fld>
            <a:endParaRPr lang="hu-HU"/>
          </a:p>
        </p:txBody>
      </p:sp>
      <p:sp>
        <p:nvSpPr>
          <p:cNvPr id="221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566BAA-8656-4AB1-B889-6B79A57201B0}" type="slidenum">
              <a:rPr lang="hu-HU"/>
              <a:pPr/>
              <a:t>17</a:t>
            </a:fld>
            <a:endParaRPr lang="hu-HU"/>
          </a:p>
        </p:txBody>
      </p:sp>
      <p:sp>
        <p:nvSpPr>
          <p:cNvPr id="252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681038"/>
            <a:ext cx="4540250" cy="3405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4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637" y="4313747"/>
            <a:ext cx="5486727" cy="408578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4F5914-0F72-4FE5-9365-371D966A8A3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1D5BA-88E9-41BD-96BD-AF4E3DDE654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15888"/>
            <a:ext cx="2125663" cy="6513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229350" cy="6513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0F75B-28B6-4663-A649-5A6A41A2B09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507413" cy="651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5FAB31-5FFD-41D0-8FD1-5769F0CBEF6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42533-4D54-4E18-9072-078E3C7BC52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94A733-00C3-4DD0-B7F9-22DE8334A56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176713" cy="5287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86313" y="1341438"/>
            <a:ext cx="4178300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1737D-5C5A-4135-BDB4-1BC99A759F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486B9-CC8F-42DA-82A7-7376F4DC499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4_arro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4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022475"/>
            <a:ext cx="6400800" cy="27019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A034B-E6AC-40A4-9EDF-8F346945C88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43AD2-86AE-40E7-BD1C-0C6E8C7C52B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63981-5BAE-4D8C-8D73-B7918FD08BD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C70B9-91C8-4895-9209-FDC12860F7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F8526-2FC8-4460-AA4B-33433F482E3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D42639-DACC-4B2C-BA80-8ADAE61BB7E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E0639-05F0-4B2A-9F4A-B5DFBEC4BFC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A83EF-AF03-4692-AE6E-C0637227F6C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041BE-D427-4269-BF4B-3E00DF1DE1A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177F7-6772-41E7-89F5-A638E2AF54D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0D8EB-D3C1-423F-BD08-72EEE96FD5C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91F3C8-8D27-4DF3-B900-D304B31B4AB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1D6DB-FCB3-4CE2-A6E3-A43056D3085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959C6-94DF-4450-9364-6002C237281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E2B73-1233-44D0-98C1-A878B0469FE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A87920-4062-46EA-AD3B-DB301580E55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6F2CE6-6306-4B6E-A4C3-23CAF709FAA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B32EA2-DE21-419A-951F-CC484C46B1E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F91BB-C28F-41CD-AFFC-04A9AAD81AD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E2573-16B0-4026-B5A7-366A3045C8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0A1C9-3CBF-47BC-8D48-0CFAE00AE33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43BE4C-034A-46B1-98AE-5240B5AB63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354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354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32E9F3-7D4F-4DE3-8D69-1D5A6C3577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FE75A5-79A3-406D-BE0B-45C59DCF2C36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D5A65-E919-4722-BE00-9E3F9A3BD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176713" cy="5287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6313" y="1341438"/>
            <a:ext cx="4178300" cy="5287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E1026-74FF-4345-8613-F044C9F1B98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AD0A76-56B8-439E-9275-AA625703746D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C8A3F-1959-4D4A-8779-59B12F4E55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F5D24A-13AC-4002-AA4F-FB166647CDA3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007C3-574B-4789-93F6-875992D4F7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F1724C-B8F9-4AF1-8311-3293051CBD82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A8C77-86D0-46A9-A8FA-B08CCB015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220CF4-76D1-403E-B2E4-DB32AF78B224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FB93D-DFE9-4598-9BFD-A08C2B527A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9AE9B8-6365-4394-A5D4-E981E03EF44C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0603D-47CB-4317-8C81-322E7B158A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D691E4-162F-4E46-8953-0B1FBF22834B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52BD7-126C-4C64-B48A-271674760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DBD81F-E387-40B8-846F-7F9E10090583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6D6CD-C702-401A-943D-C32DA0E146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0F1019-598A-4B99-BA74-463A7DF93287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877D3-4296-4BBF-90E8-FDE4887DC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F2BDA-514A-483C-851E-5B4E66B93F31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CA2DE-599A-4F4F-8BC8-EE1C362BCB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C4C7CE-1DE7-466B-9857-D7022F18E322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C134C-4410-47FC-9841-591736F6D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22D55-18E0-4AB5-A406-F7939B45E70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4F5914-0F72-4FE5-9365-371D966A8A31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63981-5BAE-4D8C-8D73-B7918FD08BD1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959C6-94DF-4450-9364-6002C2372815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176713" cy="5287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6313" y="1341438"/>
            <a:ext cx="4178300" cy="5287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E1026-74FF-4345-8613-F044C9F1B98D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22D55-18E0-4AB5-A406-F7939B45E709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D6D36-886B-414F-B402-2A6518A97079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DE8D46-FDD8-4FB9-889C-C0905F574BBD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5B8FDC-3B51-4A87-A724-AFDFA9F8A8A6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A5965-35F5-4E7D-A0C9-8411B5E3F944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1D5BA-88E9-41BD-96BD-AF4E3DDE6549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D6D36-886B-414F-B402-2A6518A9707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15888"/>
            <a:ext cx="2125663" cy="6513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229350" cy="6513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0F75B-28B6-4663-A649-5A6A41A2B09B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507413" cy="651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5FAB31-5FFD-41D0-8FD1-5769F0CBEF6D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42533-4D54-4E18-9072-078E3C7BC523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94A733-00C3-4DD0-B7F9-22DE8334A560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176713" cy="5287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86313" y="1341438"/>
            <a:ext cx="4178300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1737D-5C5A-4135-BDB4-1BC99A759F8B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507413" cy="52879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486B9-CC8F-42DA-82A7-7376F4DC4995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4_arrows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09800" y="2022475"/>
            <a:ext cx="6400800" cy="27019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8ED8C4-6DC6-4EC4-AD0B-7A01CAA639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2A237-461D-4CEE-B5F1-9F1F7EABDF7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5113D4-5261-4306-BD90-600B890A6FB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DE8D46-FDD8-4FB9-889C-C0905F574BB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D362FA-2801-468C-9147-9BC5B43F0EA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02A321-249F-407D-A0C1-BBFEAFF4C8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1BE058-EBC1-407F-B45E-88E472AB52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9E72A6-D359-4691-92AF-8BB2388F50B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420471-D957-4474-94C8-3CEF89A46EE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D2E3A8-2D13-46FE-844A-C914061ACE1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9D3DFD-5435-4652-9704-A88BEAEE9BD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39975" y="6597650"/>
            <a:ext cx="6553200" cy="144463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1438" y="6597650"/>
            <a:ext cx="900112" cy="188913"/>
          </a:xfrm>
        </p:spPr>
        <p:txBody>
          <a:bodyPr/>
          <a:lstStyle>
            <a:lvl1pPr>
              <a:defRPr/>
            </a:lvl1pPr>
          </a:lstStyle>
          <a:p>
            <a:fld id="{0ACDE31D-FE37-4BCD-B472-1A2B5FBAD4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D2B54E-BC6F-40C3-9283-34A9C7139945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049B0-63F3-4B0D-A57A-9463A0F40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3EE929-EC74-4E7A-BB7B-D10F3667811D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F2DA7-D227-4623-9BA4-22FA3F340A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5B8FDC-3B51-4A87-A724-AFDFA9F8A8A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F48711-3914-4EE2-BB2A-F51821EA9FA8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2E102-6D66-4F63-BEDC-63DC38E738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2224A-8A41-4D7F-AE85-35108D9F879B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2386A-C81D-4A93-8064-1B6E16065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D9BB62-D014-42E3-A799-7EFE714BF033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79541-9037-41B9-BD85-1FBCE729B3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738443-D92F-4BD3-897F-B1C178DAD067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73F62-490F-4CF6-BA63-2114B57DAC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7FF220-1656-49CB-81E5-2735B6BC98C6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ED63D-4691-46A2-82FA-92C74E8F64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AC72F-267C-41F8-A9FA-E3FA37384B5B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E5B59-0106-4263-80B9-9330C895B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10964C-8092-4F8A-BFAB-D7FCD05140D9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8FA36-E73E-4988-A281-0CBA632D04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54B97C-EF07-45AB-B73F-EF751D583F01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626BD-D6A7-4094-8A70-726718690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8B86B-DC29-4BF7-86D1-6B8278950976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81FD9-61BC-4641-9203-D7E27D3A1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0D2B-FEF2-E446-9563-4D264653FD07}" type="datetime1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CA3E1-8762-9447-B167-27A6D958C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A5965-35F5-4E7D-A0C9-8411B5E3F94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FABC8-9901-C84E-810B-592D24AE72E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435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507413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97650"/>
            <a:ext cx="65532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GsHelvetica" pitchFamily="2" charset="0"/>
              </a:defRPr>
            </a:lvl1pPr>
          </a:lstStyle>
          <a:p>
            <a:endParaRPr lang="hu-H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sHelvetica" pitchFamily="2" charset="0"/>
              </a:defRPr>
            </a:lvl1pPr>
          </a:lstStyle>
          <a:p>
            <a:fld id="{08F338A1-A669-45D8-AD5E-19B56D8F8A37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23938" y="6642100"/>
            <a:ext cx="1066800" cy="227013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1800">
              <a:latin typeface="Arial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 rot="5400000">
            <a:off x="5610225" y="3336925"/>
            <a:ext cx="6900863" cy="166687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180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4_arrows"/>
          <p:cNvPicPr>
            <a:picLocks noChangeAspect="1" noChangeArrowheads="1"/>
          </p:cNvPicPr>
          <p:nvPr/>
        </p:nvPicPr>
        <p:blipFill>
          <a:blip r:embed="rId13">
            <a:lum bright="90000"/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</a:p>
        </p:txBody>
      </p:sp>
      <p:sp>
        <p:nvSpPr>
          <p:cNvPr id="3353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97650"/>
            <a:ext cx="65532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D2D8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hu-HU"/>
          </a:p>
        </p:txBody>
      </p:sp>
      <p:sp>
        <p:nvSpPr>
          <p:cNvPr id="3353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D2D8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DAAD6FD-6B6E-402D-92A8-332785889CF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-112" charset="0"/>
          <a:ea typeface="Arial" pitchFamily="-112" charset="0"/>
          <a:cs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D2D8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D2D8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D2D8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2D2D8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8" descr="csikok.tiff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53200" y="0"/>
            <a:ext cx="25908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title style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97650"/>
            <a:ext cx="65532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GsHelvetica" pitchFamily="2" charset="0"/>
              </a:defRPr>
            </a:lvl1pPr>
          </a:lstStyle>
          <a:p>
            <a:endParaRPr lang="hu-HU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sHelvetica" pitchFamily="2" charset="0"/>
              </a:defRPr>
            </a:lvl1pPr>
          </a:lstStyle>
          <a:p>
            <a:fld id="{68D24093-3F5D-48B6-8CBF-20A548F14822}" type="slidenum">
              <a:rPr lang="hu-HU"/>
              <a:pPr/>
              <a:t>‹#›</a:t>
            </a:fld>
            <a:endParaRPr lang="hu-HU"/>
          </a:p>
        </p:txBody>
      </p:sp>
      <p:pic>
        <p:nvPicPr>
          <p:cNvPr id="30727" name="Picture 11" descr="Untitled2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64500" y="6451600"/>
            <a:ext cx="1019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nip Single Corner Rectangle 10"/>
          <p:cNvSpPr>
            <a:spLocks noChangeArrowheads="1"/>
          </p:cNvSpPr>
          <p:nvPr/>
        </p:nvSpPr>
        <p:spPr bwMode="auto">
          <a:xfrm>
            <a:off x="1016000" y="6553200"/>
            <a:ext cx="1270000" cy="304800"/>
          </a:xfrm>
          <a:custGeom>
            <a:avLst/>
            <a:gdLst>
              <a:gd name="T0" fmla="*/ 1270000 w 1270000"/>
              <a:gd name="T1" fmla="*/ 152400 h 304800"/>
              <a:gd name="T2" fmla="*/ 635000 w 1270000"/>
              <a:gd name="T3" fmla="*/ 304800 h 304800"/>
              <a:gd name="T4" fmla="*/ 0 w 1270000"/>
              <a:gd name="T5" fmla="*/ 152400 h 304800"/>
              <a:gd name="T6" fmla="*/ 635000 w 1270000"/>
              <a:gd name="T7" fmla="*/ 0 h 304800"/>
              <a:gd name="T8" fmla="*/ 0 60000 65536"/>
              <a:gd name="T9" fmla="*/ 1 60000 65536"/>
              <a:gd name="T10" fmla="*/ 2 60000 65536"/>
              <a:gd name="T11" fmla="*/ 3 60000 65536"/>
              <a:gd name="T12" fmla="*/ 0 w 1270000"/>
              <a:gd name="T13" fmla="*/ 25401 h 304800"/>
              <a:gd name="T14" fmla="*/ 1244599 w 1270000"/>
              <a:gd name="T15" fmla="*/ 304800 h 304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0000" h="304800">
                <a:moveTo>
                  <a:pt x="0" y="0"/>
                </a:moveTo>
                <a:lnTo>
                  <a:pt x="1219199" y="0"/>
                </a:lnTo>
                <a:lnTo>
                  <a:pt x="1270000" y="50801"/>
                </a:lnTo>
                <a:lnTo>
                  <a:pt x="1270000" y="304800"/>
                </a:lnTo>
                <a:lnTo>
                  <a:pt x="0" y="304800"/>
                </a:lnTo>
                <a:close/>
              </a:path>
            </a:pathLst>
          </a:custGeom>
          <a:gradFill rotWithShape="1">
            <a:gsLst>
              <a:gs pos="0">
                <a:srgbClr val="7181C5"/>
              </a:gs>
              <a:gs pos="100000">
                <a:srgbClr val="1E2649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hu-HU" sz="1800">
                <a:solidFill>
                  <a:srgbClr val="FFFFFF"/>
                </a:solidFill>
                <a:latin typeface="Calibri" pitchFamily="34" charset="0"/>
              </a:rPr>
              <a:t>Croatia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2C396E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8639079-6133-41EE-B41A-ACBFC221DBB1}" type="datetime1">
              <a:rPr lang="en-US"/>
              <a:pPr/>
              <a:t>4/28/2010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BAB9DCF-3B1E-4DDA-90B6-E0A8A4982D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435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507413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97650"/>
            <a:ext cx="65532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GsHelvetica" pitchFamily="2" charset="0"/>
              </a:defRPr>
            </a:lvl1pPr>
          </a:lstStyle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sHelvetica" pitchFamily="2" charset="0"/>
              </a:defRPr>
            </a:lvl1pPr>
          </a:lstStyle>
          <a:p>
            <a:fld id="{08F338A1-A669-45D8-AD5E-19B56D8F8A37}" type="slidenum">
              <a:rPr lang="hu-HU">
                <a:solidFill>
                  <a:srgbClr val="000000"/>
                </a:solidFill>
              </a:rPr>
              <a:pPr/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23938" y="6642100"/>
            <a:ext cx="1066800" cy="227013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 rot="5400000">
            <a:off x="5610225" y="3336925"/>
            <a:ext cx="6900863" cy="166687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4_arrows"/>
          <p:cNvPicPr>
            <a:picLocks noChangeAspect="1" noChangeArrowheads="1"/>
          </p:cNvPicPr>
          <p:nvPr userDrawn="1"/>
        </p:nvPicPr>
        <p:blipFill>
          <a:blip r:embed="rId14">
            <a:lum bright="90000"/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97650"/>
            <a:ext cx="65532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D2D87"/>
                </a:solidFill>
                <a:cs typeface="+mn-cs"/>
              </a:defRPr>
            </a:lvl1pPr>
          </a:lstStyle>
          <a:p>
            <a:endParaRPr lang="hu-HU" smtClean="0">
              <a:latin typeface="Arial" pitchFamily="34" charset="0"/>
              <a:ea typeface="+mn-ea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D2D87"/>
                </a:solidFill>
                <a:cs typeface="+mn-cs"/>
              </a:defRPr>
            </a:lvl1pPr>
          </a:lstStyle>
          <a:p>
            <a:fld id="{9B2276ED-8BCC-4F19-9259-0D9E5EC57C08}" type="slidenum">
              <a:rPr lang="hu-HU" smtClean="0">
                <a:latin typeface="Arial" pitchFamily="34" charset="0"/>
                <a:ea typeface="+mn-ea"/>
              </a:rPr>
              <a:pPr/>
              <a:t>‹#›</a:t>
            </a:fld>
            <a:endParaRPr lang="hu-HU" smtClean="0">
              <a:latin typeface="Arial" pitchFamily="34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2D2D87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2D2D87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2D2D87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2D87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2D2D87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2D2D87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0B92540-742D-437F-A095-65B2DB84122A}" type="datetime1">
              <a:rPr lang="en-US" smtClean="0">
                <a:cs typeface="+mn-cs"/>
              </a:rPr>
              <a:pPr/>
              <a:t>4/28/2010</a:t>
            </a:fld>
            <a:endParaRPr lang="en-US" smtClean="0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F8DE341-E0E2-44EC-BCC4-414ECF1AF0C9}" type="slidenum">
              <a:rPr lang="en-US" smtClean="0">
                <a:cs typeface="+mn-cs"/>
              </a:rPr>
              <a:pPr/>
              <a:t>‹#›</a:t>
            </a:fld>
            <a:endParaRPr lang="en-US" smtClean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0"/>
            <a:ext cx="7315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99EF082-4315-3F4D-AEF6-EEABE146D211}" type="datetime1">
              <a:rPr lang="en-US"/>
              <a:pPr>
                <a:defRPr/>
              </a:pPr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FC8F2F-E309-6D4C-A207-7216634D9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Re_%20Soproni%20rekl&#225;m%20with%20English%20Subtitles%20EngSub_mpeg2video_WMV%20V9.wmv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wmf"/><Relationship Id="rId18" Type="http://schemas.openxmlformats.org/officeDocument/2006/relationships/image" Target="../media/image4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17" Type="http://schemas.openxmlformats.org/officeDocument/2006/relationships/image" Target="../media/image46.wmf"/><Relationship Id="rId2" Type="http://schemas.openxmlformats.org/officeDocument/2006/relationships/image" Target="../media/image31.wmf"/><Relationship Id="rId16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5" Type="http://schemas.openxmlformats.org/officeDocument/2006/relationships/image" Target="../media/image44.wmf"/><Relationship Id="rId10" Type="http://schemas.openxmlformats.org/officeDocument/2006/relationships/image" Target="../media/image39.wmf"/><Relationship Id="rId19" Type="http://schemas.openxmlformats.org/officeDocument/2006/relationships/image" Target="../media/image4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Soproni%20Nem%20tudhatom_mpeg2video_WMV%20V9.wmv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wmf"/><Relationship Id="rId18" Type="http://schemas.openxmlformats.org/officeDocument/2006/relationships/image" Target="../media/image4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17" Type="http://schemas.openxmlformats.org/officeDocument/2006/relationships/image" Target="../media/image46.wmf"/><Relationship Id="rId2" Type="http://schemas.openxmlformats.org/officeDocument/2006/relationships/image" Target="../media/image31.wmf"/><Relationship Id="rId16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5" Type="http://schemas.openxmlformats.org/officeDocument/2006/relationships/image" Target="../media/image44.wmf"/><Relationship Id="rId10" Type="http://schemas.openxmlformats.org/officeDocument/2006/relationships/image" Target="../media/image39.wmf"/><Relationship Id="rId19" Type="http://schemas.openxmlformats.org/officeDocument/2006/relationships/image" Target="../media/image4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I%20Am%20Canadian_mpeg2video_WMV%20V9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beres_mpeg2video_WMV%20V9.wmv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wmf"/><Relationship Id="rId18" Type="http://schemas.openxmlformats.org/officeDocument/2006/relationships/image" Target="../media/image4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17" Type="http://schemas.openxmlformats.org/officeDocument/2006/relationships/image" Target="../media/image46.wmf"/><Relationship Id="rId2" Type="http://schemas.openxmlformats.org/officeDocument/2006/relationships/image" Target="../media/image31.wmf"/><Relationship Id="rId16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5" Type="http://schemas.openxmlformats.org/officeDocument/2006/relationships/image" Target="../media/image44.wmf"/><Relationship Id="rId10" Type="http://schemas.openxmlformats.org/officeDocument/2006/relationships/image" Target="../media/image39.wmf"/><Relationship Id="rId19" Type="http://schemas.openxmlformats.org/officeDocument/2006/relationships/image" Target="../media/image4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3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CokeLightAplausos60sonline_mpeg2video_WMV%20V9.wm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TV%20Balaton%20main_mpeg2video_WMV%20V9.wmv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Olympic%20Bicycling_mpeg2video_WMV%20V9.wmv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Vilmos%20Bar&#225;tok%20rekl&#225;m_mpeg2video_WMV%20V9.wm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futyulos_mpeg2video_WMV%20V9.wmv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risongroup.e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wmv\Dan%20Gamel%20RV%20-%20MAXIMUS%20Media%20-%20_Patriotic_%20Commercial_mpeg2video_WMV%20V9.wmv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wmf"/><Relationship Id="rId18" Type="http://schemas.openxmlformats.org/officeDocument/2006/relationships/image" Target="../media/image4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17" Type="http://schemas.openxmlformats.org/officeDocument/2006/relationships/image" Target="../media/image46.wmf"/><Relationship Id="rId2" Type="http://schemas.openxmlformats.org/officeDocument/2006/relationships/image" Target="../media/image31.wmf"/><Relationship Id="rId16" Type="http://schemas.openxmlformats.org/officeDocument/2006/relationships/image" Target="../media/image45.wmf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5" Type="http://schemas.openxmlformats.org/officeDocument/2006/relationships/image" Target="../media/image44.wmf"/><Relationship Id="rId10" Type="http://schemas.openxmlformats.org/officeDocument/2006/relationships/image" Target="../media/image39.wmf"/><Relationship Id="rId19" Type="http://schemas.openxmlformats.org/officeDocument/2006/relationships/image" Target="../media/image4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748" name="Rectangle 4"/>
          <p:cNvSpPr>
            <a:spLocks noChangeArrowheads="1"/>
          </p:cNvSpPr>
          <p:nvPr/>
        </p:nvSpPr>
        <p:spPr bwMode="auto">
          <a:xfrm>
            <a:off x="0" y="1447800"/>
            <a:ext cx="6477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8" tIns="45718" rIns="91438" bIns="45718" anchor="ctr"/>
          <a:lstStyle/>
          <a:p>
            <a:r>
              <a:rPr lang="en-US" sz="3600" dirty="0" smtClean="0"/>
              <a:t>National Branding                     </a:t>
            </a:r>
            <a:r>
              <a:rPr lang="en-US" sz="2000" dirty="0" smtClean="0"/>
              <a:t>Finding the Right Balance Between Meaningful  Customer and Country Values</a:t>
            </a:r>
          </a:p>
          <a:p>
            <a:r>
              <a:rPr lang="en-US" sz="3200" dirty="0" smtClean="0"/>
              <a:t> </a:t>
            </a:r>
            <a:endParaRPr lang="en-US" sz="3200" dirty="0"/>
          </a:p>
        </p:txBody>
      </p:sp>
      <p:sp>
        <p:nvSpPr>
          <p:cNvPr id="747528" name="Text Box 8"/>
          <p:cNvSpPr txBox="1">
            <a:spLocks noChangeArrowheads="1"/>
          </p:cNvSpPr>
          <p:nvPr/>
        </p:nvSpPr>
        <p:spPr bwMode="auto">
          <a:xfrm>
            <a:off x="60325" y="5486400"/>
            <a:ext cx="6188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Adjunct Professor of Marketing                                                                  CEU Business School</a:t>
            </a:r>
          </a:p>
        </p:txBody>
      </p:sp>
      <p:sp>
        <p:nvSpPr>
          <p:cNvPr id="747529" name="Text Box 9"/>
          <p:cNvSpPr txBox="1">
            <a:spLocks noChangeArrowheads="1"/>
          </p:cNvSpPr>
          <p:nvPr/>
        </p:nvSpPr>
        <p:spPr bwMode="auto">
          <a:xfrm>
            <a:off x="76200" y="3641725"/>
            <a:ext cx="6188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Paul Garrison                                                                  Chairman of The Garrison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10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What Is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Soproni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Communicating?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Re_ Soproni reklám with English Subtitles EngSub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447800"/>
            <a:ext cx="7112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9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6"/>
          <p:cNvPicPr>
            <a:picLocks noChangeAspect="1" noChangeArrowheads="1"/>
          </p:cNvPicPr>
          <p:nvPr/>
        </p:nvPicPr>
        <p:blipFill>
          <a:blip r:embed="rId2" cstate="print"/>
          <a:srcRect l="20591" t="63299" r="60685" b="22058"/>
          <a:stretch>
            <a:fillRect/>
          </a:stretch>
        </p:blipFill>
        <p:spPr bwMode="auto">
          <a:xfrm>
            <a:off x="1326286" y="2013399"/>
            <a:ext cx="860757" cy="61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066800" y="1780401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Alternatives (E)</a:t>
            </a:r>
            <a:endParaRPr lang="en-US" sz="1200" b="1" dirty="0"/>
          </a:p>
        </p:txBody>
      </p:sp>
      <p:grpSp>
        <p:nvGrpSpPr>
          <p:cNvPr id="2" name="Group 18"/>
          <p:cNvGrpSpPr/>
          <p:nvPr/>
        </p:nvGrpSpPr>
        <p:grpSpPr>
          <a:xfrm>
            <a:off x="2662594" y="2895611"/>
            <a:ext cx="1376006" cy="942001"/>
            <a:chOff x="5921355" y="3962400"/>
            <a:chExt cx="1705386" cy="1156925"/>
          </a:xfrm>
        </p:grpSpPr>
        <p:pic>
          <p:nvPicPr>
            <p:cNvPr id="20" name="Picture 115"/>
            <p:cNvPicPr>
              <a:picLocks noChangeAspect="1" noChangeArrowheads="1"/>
            </p:cNvPicPr>
            <p:nvPr/>
          </p:nvPicPr>
          <p:blipFill>
            <a:blip r:embed="rId3" cstate="print"/>
            <a:srcRect l="20591" t="63299" r="60685" b="22058"/>
            <a:stretch>
              <a:fillRect/>
            </a:stretch>
          </p:blipFill>
          <p:spPr bwMode="auto">
            <a:xfrm>
              <a:off x="6248400" y="3962400"/>
              <a:ext cx="1066800" cy="752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921355" y="4552328"/>
              <a:ext cx="1705386" cy="56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Chardonnay </a:t>
              </a:r>
            </a:p>
            <a:p>
              <a:pPr algn="ctr"/>
              <a:r>
                <a:rPr lang="en-US" sz="1200" b="1" dirty="0" smtClean="0"/>
                <a:t>Girls (E)</a:t>
              </a:r>
              <a:endParaRPr lang="en-US" sz="1200" b="1" dirty="0"/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6324601" y="5320625"/>
            <a:ext cx="1143000" cy="1080175"/>
            <a:chOff x="3336443" y="3581400"/>
            <a:chExt cx="1416603" cy="1326629"/>
          </a:xfrm>
        </p:grpSpPr>
        <p:pic>
          <p:nvPicPr>
            <p:cNvPr id="23" name="Picture 104"/>
            <p:cNvPicPr>
              <a:picLocks noChangeAspect="1" noChangeArrowheads="1"/>
            </p:cNvPicPr>
            <p:nvPr/>
          </p:nvPicPr>
          <p:blipFill>
            <a:blip r:embed="rId4" cstate="print"/>
            <a:srcRect l="21928" t="61816" r="60685" b="21687"/>
            <a:stretch>
              <a:fillRect/>
            </a:stretch>
          </p:blipFill>
          <p:spPr bwMode="auto">
            <a:xfrm>
              <a:off x="3657600" y="3581400"/>
              <a:ext cx="990600" cy="84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3336443" y="4341030"/>
              <a:ext cx="141660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Revitalizers</a:t>
              </a:r>
              <a:r>
                <a:rPr lang="en-US" sz="1200" b="1" dirty="0" smtClean="0"/>
                <a:t> (P)</a:t>
              </a:r>
              <a:endParaRPr lang="en-US" sz="1200" b="1" dirty="0"/>
            </a:p>
          </p:txBody>
        </p:sp>
      </p:grpSp>
      <p:grpSp>
        <p:nvGrpSpPr>
          <p:cNvPr id="4" name="Group 24"/>
          <p:cNvGrpSpPr/>
          <p:nvPr/>
        </p:nvGrpSpPr>
        <p:grpSpPr>
          <a:xfrm>
            <a:off x="4572000" y="4800600"/>
            <a:ext cx="973104" cy="886599"/>
            <a:chOff x="6312991" y="609600"/>
            <a:chExt cx="1206040" cy="1088885"/>
          </a:xfrm>
        </p:grpSpPr>
        <p:pic>
          <p:nvPicPr>
            <p:cNvPr id="26" name="Picture 110"/>
            <p:cNvPicPr>
              <a:picLocks noChangeAspect="1" noChangeArrowheads="1"/>
            </p:cNvPicPr>
            <p:nvPr/>
          </p:nvPicPr>
          <p:blipFill>
            <a:blip r:embed="rId5" cstate="print"/>
            <a:srcRect l="22736" t="62280" r="63890" b="21780"/>
            <a:stretch>
              <a:fillRect/>
            </a:stretch>
          </p:blipFill>
          <p:spPr bwMode="auto">
            <a:xfrm>
              <a:off x="6553200" y="609600"/>
              <a:ext cx="762000" cy="81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6312991" y="1358286"/>
              <a:ext cx="1206040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Nesters (E)</a:t>
              </a:r>
              <a:endParaRPr lang="en-US" sz="1200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6248400" y="3886200"/>
            <a:ext cx="984805" cy="914603"/>
            <a:chOff x="7643830" y="762000"/>
            <a:chExt cx="1107739" cy="1058864"/>
          </a:xfrm>
        </p:grpSpPr>
        <p:pic>
          <p:nvPicPr>
            <p:cNvPr id="29" name="Picture 109"/>
            <p:cNvPicPr>
              <a:picLocks noChangeAspect="1" noChangeArrowheads="1"/>
            </p:cNvPicPr>
            <p:nvPr/>
          </p:nvPicPr>
          <p:blipFill>
            <a:blip r:embed="rId6" cstate="print"/>
            <a:srcRect l="21928" t="63299" r="62023" b="22336"/>
            <a:stretch>
              <a:fillRect/>
            </a:stretch>
          </p:blipFill>
          <p:spPr bwMode="auto">
            <a:xfrm>
              <a:off x="7772400" y="762000"/>
              <a:ext cx="914400" cy="738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TextBox 29"/>
            <p:cNvSpPr txBox="1"/>
            <p:nvPr/>
          </p:nvSpPr>
          <p:spPr>
            <a:xfrm>
              <a:off x="7643830" y="1500174"/>
              <a:ext cx="1107739" cy="320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Grasper (E)</a:t>
              </a:r>
              <a:endParaRPr lang="en-US" sz="1200" b="1" dirty="0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380998" y="5029200"/>
            <a:ext cx="990600" cy="1070466"/>
            <a:chOff x="6235138" y="1752600"/>
            <a:chExt cx="1227724" cy="1314705"/>
          </a:xfrm>
        </p:grpSpPr>
        <p:pic>
          <p:nvPicPr>
            <p:cNvPr id="32" name="Picture 111"/>
            <p:cNvPicPr>
              <a:picLocks noChangeAspect="1" noChangeArrowheads="1"/>
            </p:cNvPicPr>
            <p:nvPr/>
          </p:nvPicPr>
          <p:blipFill>
            <a:blip r:embed="rId7" cstate="print"/>
            <a:srcRect l="21928" t="63299" r="63360" b="22151"/>
            <a:stretch>
              <a:fillRect/>
            </a:stretch>
          </p:blipFill>
          <p:spPr bwMode="auto">
            <a:xfrm>
              <a:off x="6477000" y="1752600"/>
              <a:ext cx="8382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Box 32"/>
            <p:cNvSpPr txBox="1"/>
            <p:nvPr/>
          </p:nvSpPr>
          <p:spPr>
            <a:xfrm>
              <a:off x="6235138" y="2500306"/>
              <a:ext cx="1227724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Hedonists (E)</a:t>
              </a:r>
              <a:endParaRPr lang="en-US" sz="1200" b="1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3373780" y="4110335"/>
            <a:ext cx="883824" cy="995065"/>
            <a:chOff x="7573172" y="1752600"/>
            <a:chExt cx="1095388" cy="1222100"/>
          </a:xfrm>
        </p:grpSpPr>
        <p:pic>
          <p:nvPicPr>
            <p:cNvPr id="35" name="Picture 112"/>
            <p:cNvPicPr>
              <a:picLocks noChangeAspect="1" noChangeArrowheads="1"/>
            </p:cNvPicPr>
            <p:nvPr/>
          </p:nvPicPr>
          <p:blipFill>
            <a:blip r:embed="rId8" cstate="print"/>
            <a:srcRect l="21928" t="63299" r="62023" b="22151"/>
            <a:stretch>
              <a:fillRect/>
            </a:stretch>
          </p:blipFill>
          <p:spPr bwMode="auto">
            <a:xfrm>
              <a:off x="7696200" y="1752600"/>
              <a:ext cx="9144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7573172" y="2407701"/>
              <a:ext cx="1095388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Breakouts (E)</a:t>
              </a:r>
              <a:endParaRPr lang="en-US" sz="1200" b="1" dirty="0"/>
            </a:p>
          </p:txBody>
        </p:sp>
      </p:grpSp>
      <p:grpSp>
        <p:nvGrpSpPr>
          <p:cNvPr id="8" name="Group 36"/>
          <p:cNvGrpSpPr/>
          <p:nvPr/>
        </p:nvGrpSpPr>
        <p:grpSpPr>
          <a:xfrm>
            <a:off x="2514600" y="4513346"/>
            <a:ext cx="1066531" cy="820654"/>
            <a:chOff x="6169403" y="2819400"/>
            <a:chExt cx="1321831" cy="1007895"/>
          </a:xfrm>
        </p:grpSpPr>
        <p:pic>
          <p:nvPicPr>
            <p:cNvPr id="38" name="Picture 113"/>
            <p:cNvPicPr>
              <a:picLocks noChangeAspect="1" noChangeArrowheads="1"/>
            </p:cNvPicPr>
            <p:nvPr/>
          </p:nvPicPr>
          <p:blipFill>
            <a:blip r:embed="rId9" cstate="print"/>
            <a:srcRect l="21928" t="63299" r="62023" b="22058"/>
            <a:stretch>
              <a:fillRect/>
            </a:stretch>
          </p:blipFill>
          <p:spPr bwMode="auto">
            <a:xfrm>
              <a:off x="6400800" y="2819400"/>
              <a:ext cx="914400" cy="752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6169403" y="3487096"/>
              <a:ext cx="1321831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Authentics</a:t>
              </a:r>
              <a:r>
                <a:rPr lang="en-US" sz="1200" b="1" dirty="0" smtClean="0"/>
                <a:t> (E)</a:t>
              </a:r>
              <a:endParaRPr lang="en-US" sz="1200" b="1" dirty="0"/>
            </a:p>
          </p:txBody>
        </p:sp>
      </p:grpSp>
      <p:grpSp>
        <p:nvGrpSpPr>
          <p:cNvPr id="9" name="Group 39"/>
          <p:cNvGrpSpPr/>
          <p:nvPr/>
        </p:nvGrpSpPr>
        <p:grpSpPr>
          <a:xfrm>
            <a:off x="-124790" y="2743200"/>
            <a:ext cx="1125371" cy="876103"/>
            <a:chOff x="7397787" y="2743200"/>
            <a:chExt cx="1394756" cy="1075995"/>
          </a:xfrm>
        </p:grpSpPr>
        <p:pic>
          <p:nvPicPr>
            <p:cNvPr id="41" name="Picture 114"/>
            <p:cNvPicPr>
              <a:picLocks noChangeAspect="1" noChangeArrowheads="1"/>
            </p:cNvPicPr>
            <p:nvPr/>
          </p:nvPicPr>
          <p:blipFill>
            <a:blip r:embed="rId10" cstate="print"/>
            <a:srcRect l="21928" t="61816" r="62023" b="22058"/>
            <a:stretch>
              <a:fillRect/>
            </a:stretch>
          </p:blipFill>
          <p:spPr bwMode="auto">
            <a:xfrm>
              <a:off x="7620000" y="2743200"/>
              <a:ext cx="914400" cy="82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7397787" y="3478996"/>
              <a:ext cx="1394756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Peacocks (E)</a:t>
              </a:r>
              <a:endParaRPr lang="en-US" sz="1200" b="1" dirty="0"/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4038601" y="5257800"/>
            <a:ext cx="838200" cy="1031700"/>
            <a:chOff x="4786314" y="3657600"/>
            <a:chExt cx="1038843" cy="1267092"/>
          </a:xfrm>
        </p:grpSpPr>
        <p:pic>
          <p:nvPicPr>
            <p:cNvPr id="44" name="Picture 105"/>
            <p:cNvPicPr>
              <a:picLocks noChangeAspect="1" noChangeArrowheads="1"/>
            </p:cNvPicPr>
            <p:nvPr/>
          </p:nvPicPr>
          <p:blipFill>
            <a:blip r:embed="rId11" cstate="print"/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4786314" y="4357694"/>
              <a:ext cx="1038843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Guiders (P)</a:t>
              </a:r>
              <a:endParaRPr lang="en-US" sz="1200" b="1" dirty="0"/>
            </a:p>
          </p:txBody>
        </p:sp>
      </p:grpSp>
      <p:grpSp>
        <p:nvGrpSpPr>
          <p:cNvPr id="11" name="Group 48"/>
          <p:cNvGrpSpPr/>
          <p:nvPr/>
        </p:nvGrpSpPr>
        <p:grpSpPr>
          <a:xfrm>
            <a:off x="1676400" y="3581400"/>
            <a:ext cx="1143000" cy="832080"/>
            <a:chOff x="4453687" y="1500174"/>
            <a:chExt cx="1416603" cy="1021928"/>
          </a:xfrm>
        </p:grpSpPr>
        <p:pic>
          <p:nvPicPr>
            <p:cNvPr id="50" name="Picture 107"/>
            <p:cNvPicPr>
              <a:picLocks noChangeAspect="1" noChangeArrowheads="1"/>
            </p:cNvPicPr>
            <p:nvPr/>
          </p:nvPicPr>
          <p:blipFill>
            <a:blip r:embed="rId12" cstate="print"/>
            <a:srcRect l="21399" t="62280" r="62552" b="22428"/>
            <a:stretch>
              <a:fillRect/>
            </a:stretch>
          </p:blipFill>
          <p:spPr bwMode="auto">
            <a:xfrm>
              <a:off x="4714876" y="1500174"/>
              <a:ext cx="914400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TextBox 50"/>
            <p:cNvSpPr txBox="1"/>
            <p:nvPr/>
          </p:nvSpPr>
          <p:spPr>
            <a:xfrm>
              <a:off x="4453687" y="2181903"/>
              <a:ext cx="141660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Fulfillers (P)</a:t>
              </a:r>
              <a:endParaRPr lang="en-US" sz="1200" b="1" dirty="0"/>
            </a:p>
          </p:txBody>
        </p:sp>
      </p:grpSp>
      <p:grpSp>
        <p:nvGrpSpPr>
          <p:cNvPr id="12" name="Group 51"/>
          <p:cNvGrpSpPr/>
          <p:nvPr/>
        </p:nvGrpSpPr>
        <p:grpSpPr>
          <a:xfrm>
            <a:off x="304800" y="3590741"/>
            <a:ext cx="990600" cy="1071265"/>
            <a:chOff x="2041547" y="3322966"/>
            <a:chExt cx="1227723" cy="1315687"/>
          </a:xfrm>
        </p:grpSpPr>
        <p:pic>
          <p:nvPicPr>
            <p:cNvPr id="53" name="Picture 108"/>
            <p:cNvPicPr>
              <a:picLocks noChangeAspect="1" noChangeArrowheads="1"/>
            </p:cNvPicPr>
            <p:nvPr/>
          </p:nvPicPr>
          <p:blipFill>
            <a:blip r:embed="rId13" cstate="print"/>
            <a:srcRect l="21928" t="63299" r="63360" b="21687"/>
            <a:stretch>
              <a:fillRect/>
            </a:stretch>
          </p:blipFill>
          <p:spPr bwMode="auto">
            <a:xfrm>
              <a:off x="2339759" y="3322966"/>
              <a:ext cx="838200" cy="771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" name="TextBox 53"/>
            <p:cNvSpPr txBox="1"/>
            <p:nvPr/>
          </p:nvSpPr>
          <p:spPr>
            <a:xfrm>
              <a:off x="2041547" y="4071654"/>
              <a:ext cx="122772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Balancers (P)</a:t>
              </a:r>
              <a:endParaRPr lang="en-US" sz="1200" b="1" dirty="0"/>
            </a:p>
          </p:txBody>
        </p:sp>
      </p:grpSp>
      <p:grpSp>
        <p:nvGrpSpPr>
          <p:cNvPr id="13" name="Group 54"/>
          <p:cNvGrpSpPr/>
          <p:nvPr/>
        </p:nvGrpSpPr>
        <p:grpSpPr>
          <a:xfrm>
            <a:off x="1371600" y="5679144"/>
            <a:ext cx="1371600" cy="805550"/>
            <a:chOff x="1597039" y="304800"/>
            <a:chExt cx="1699926" cy="989344"/>
          </a:xfrm>
        </p:grpSpPr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14" cstate="print"/>
            <a:srcRect l="29779" t="2306" r="50000" b="88851"/>
            <a:stretch>
              <a:fillRect/>
            </a:stretch>
          </p:blipFill>
          <p:spPr bwMode="auto">
            <a:xfrm>
              <a:off x="1905000" y="304800"/>
              <a:ext cx="1219200" cy="480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7" name="TextBox 56"/>
            <p:cNvSpPr txBox="1"/>
            <p:nvPr/>
          </p:nvSpPr>
          <p:spPr>
            <a:xfrm>
              <a:off x="1597039" y="755496"/>
              <a:ext cx="1699926" cy="53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Sophisticateds</a:t>
              </a:r>
              <a:r>
                <a:rPr lang="en-US" sz="1050" b="1" dirty="0" smtClean="0"/>
                <a:t> (S)</a:t>
              </a:r>
              <a:endParaRPr lang="en-US" sz="1050" b="1" dirty="0"/>
            </a:p>
          </p:txBody>
        </p:sp>
      </p:grpSp>
      <p:grpSp>
        <p:nvGrpSpPr>
          <p:cNvPr id="14" name="Group 57"/>
          <p:cNvGrpSpPr/>
          <p:nvPr/>
        </p:nvGrpSpPr>
        <p:grpSpPr>
          <a:xfrm>
            <a:off x="838200" y="4267201"/>
            <a:ext cx="1458886" cy="967452"/>
            <a:chOff x="366827" y="3352800"/>
            <a:chExt cx="1808104" cy="1188185"/>
          </a:xfrm>
        </p:grpSpPr>
        <p:pic>
          <p:nvPicPr>
            <p:cNvPr id="59" name="Picture 100"/>
            <p:cNvPicPr>
              <a:picLocks noChangeAspect="1" noChangeArrowheads="1"/>
            </p:cNvPicPr>
            <p:nvPr/>
          </p:nvPicPr>
          <p:blipFill>
            <a:blip r:embed="rId15" cstate="print"/>
            <a:srcRect l="20591" t="63299" r="62023" b="22706"/>
            <a:stretch>
              <a:fillRect/>
            </a:stretch>
          </p:blipFill>
          <p:spPr bwMode="auto">
            <a:xfrm>
              <a:off x="762000" y="3352800"/>
              <a:ext cx="990600" cy="719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TextBox 59"/>
            <p:cNvSpPr txBox="1"/>
            <p:nvPr/>
          </p:nvSpPr>
          <p:spPr>
            <a:xfrm>
              <a:off x="366827" y="3973987"/>
              <a:ext cx="1808104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Begin-Againers</a:t>
              </a:r>
            </a:p>
            <a:p>
              <a:pPr algn="ctr"/>
              <a:r>
                <a:rPr lang="en-US" sz="1200" b="1" dirty="0" smtClean="0"/>
                <a:t> (S)</a:t>
              </a:r>
              <a:endParaRPr lang="en-US" sz="1200" b="1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391400" y="2590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Providers (S)</a:t>
            </a:r>
            <a:endParaRPr lang="en-US" sz="1200" b="1" dirty="0"/>
          </a:p>
        </p:txBody>
      </p:sp>
      <p:grpSp>
        <p:nvGrpSpPr>
          <p:cNvPr id="15" name="Group 63"/>
          <p:cNvGrpSpPr/>
          <p:nvPr/>
        </p:nvGrpSpPr>
        <p:grpSpPr>
          <a:xfrm>
            <a:off x="5105401" y="5645525"/>
            <a:ext cx="1143000" cy="1212475"/>
            <a:chOff x="3486958" y="1447800"/>
            <a:chExt cx="1416603" cy="1489114"/>
          </a:xfrm>
        </p:grpSpPr>
        <p:pic>
          <p:nvPicPr>
            <p:cNvPr id="65" name="Picture 102"/>
            <p:cNvPicPr>
              <a:picLocks noChangeAspect="1" noChangeArrowheads="1"/>
            </p:cNvPicPr>
            <p:nvPr/>
          </p:nvPicPr>
          <p:blipFill>
            <a:blip r:embed="rId16" cstate="print"/>
            <a:srcRect l="19253" t="63299" r="60685" b="21780"/>
            <a:stretch>
              <a:fillRect/>
            </a:stretch>
          </p:blipFill>
          <p:spPr bwMode="auto">
            <a:xfrm>
              <a:off x="3581400" y="1447800"/>
              <a:ext cx="1143000" cy="766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6" name="TextBox 65"/>
            <p:cNvSpPr txBox="1"/>
            <p:nvPr/>
          </p:nvSpPr>
          <p:spPr>
            <a:xfrm>
              <a:off x="3486958" y="2143116"/>
              <a:ext cx="1416603" cy="793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Comfort Providers (P)</a:t>
              </a:r>
              <a:endParaRPr lang="en-US" sz="1200" b="1" dirty="0"/>
            </a:p>
          </p:txBody>
        </p:sp>
      </p:grpSp>
      <p:grpSp>
        <p:nvGrpSpPr>
          <p:cNvPr id="16" name="Group 66"/>
          <p:cNvGrpSpPr/>
          <p:nvPr/>
        </p:nvGrpSpPr>
        <p:grpSpPr>
          <a:xfrm>
            <a:off x="5334000" y="4267200"/>
            <a:ext cx="875138" cy="818480"/>
            <a:chOff x="3551599" y="2590800"/>
            <a:chExt cx="1084623" cy="1005225"/>
          </a:xfrm>
        </p:grpSpPr>
        <p:pic>
          <p:nvPicPr>
            <p:cNvPr id="68" name="Picture 103"/>
            <p:cNvPicPr>
              <a:picLocks noChangeAspect="1" noChangeArrowheads="1"/>
            </p:cNvPicPr>
            <p:nvPr/>
          </p:nvPicPr>
          <p:blipFill>
            <a:blip r:embed="rId17" cstate="print"/>
            <a:srcRect l="21928" t="63299" r="63360" b="21780"/>
            <a:stretch>
              <a:fillRect/>
            </a:stretch>
          </p:blipFill>
          <p:spPr bwMode="auto">
            <a:xfrm>
              <a:off x="3657600" y="2590800"/>
              <a:ext cx="838200" cy="76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3551599" y="3255826"/>
              <a:ext cx="108462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Sharers (P)</a:t>
              </a:r>
              <a:endParaRPr lang="en-US" sz="12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42844" y="762000"/>
            <a:ext cx="328614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124800"/>
                </a:solidFill>
              </a:rPr>
              <a:t>Inclusive.  </a:t>
            </a:r>
            <a:r>
              <a:rPr lang="hu-HU" sz="1300" i="1" dirty="0" smtClean="0">
                <a:solidFill>
                  <a:srgbClr val="124800"/>
                </a:solidFill>
              </a:rPr>
              <a:t>I </a:t>
            </a:r>
            <a:r>
              <a:rPr lang="hu-HU" sz="1300" i="1" dirty="0">
                <a:solidFill>
                  <a:srgbClr val="124800"/>
                </a:solidFill>
              </a:rPr>
              <a:t>find it important </a:t>
            </a:r>
            <a:r>
              <a:rPr lang="en-US" sz="1300" i="1" dirty="0" smtClean="0">
                <a:solidFill>
                  <a:srgbClr val="124800"/>
                </a:solidFill>
              </a:rPr>
              <a:t>to appreciate</a:t>
            </a:r>
            <a:r>
              <a:rPr lang="hu-HU" sz="1300" i="1" dirty="0" smtClean="0">
                <a:solidFill>
                  <a:srgbClr val="124800"/>
                </a:solidFill>
              </a:rPr>
              <a:t> </a:t>
            </a:r>
            <a:r>
              <a:rPr lang="en-US" sz="1300" i="1" dirty="0" smtClean="0">
                <a:solidFill>
                  <a:srgbClr val="124800"/>
                </a:solidFill>
              </a:rPr>
              <a:t>the Hungarian </a:t>
            </a:r>
            <a:r>
              <a:rPr lang="hu-HU" sz="1300" i="1" dirty="0" smtClean="0">
                <a:solidFill>
                  <a:srgbClr val="124800"/>
                </a:solidFill>
              </a:rPr>
              <a:t>values</a:t>
            </a:r>
            <a:r>
              <a:rPr lang="hu-HU" sz="1300" i="1" dirty="0">
                <a:solidFill>
                  <a:srgbClr val="124800"/>
                </a:solidFill>
              </a:rPr>
              <a:t>, culture and knowledge </a:t>
            </a:r>
            <a:r>
              <a:rPr lang="en-US" sz="1300" i="1" dirty="0" smtClean="0">
                <a:solidFill>
                  <a:srgbClr val="124800"/>
                </a:solidFill>
              </a:rPr>
              <a:t>as it </a:t>
            </a:r>
            <a:r>
              <a:rPr lang="hu-HU" sz="1300" i="1" dirty="0" smtClean="0">
                <a:solidFill>
                  <a:srgbClr val="124800"/>
                </a:solidFill>
              </a:rPr>
              <a:t>evolves </a:t>
            </a:r>
            <a:r>
              <a:rPr lang="hu-HU" sz="1300" i="1" dirty="0">
                <a:solidFill>
                  <a:srgbClr val="124800"/>
                </a:solidFill>
              </a:rPr>
              <a:t>in the future </a:t>
            </a:r>
            <a:r>
              <a:rPr lang="en-US" sz="1300" i="1" dirty="0" smtClean="0">
                <a:solidFill>
                  <a:srgbClr val="124800"/>
                </a:solidFill>
              </a:rPr>
              <a:t>as a valued part of a modern and progressive European community</a:t>
            </a:r>
            <a:endParaRPr lang="hu-HU" sz="1300" i="1" dirty="0">
              <a:solidFill>
                <a:srgbClr val="124800"/>
              </a:solidFill>
            </a:endParaRPr>
          </a:p>
          <a:p>
            <a:pPr algn="ctr"/>
            <a:r>
              <a:rPr lang="hu-HU" sz="1300" i="1" dirty="0">
                <a:solidFill>
                  <a:srgbClr val="124800"/>
                </a:solidFill>
              </a:rPr>
              <a:t> </a:t>
            </a:r>
          </a:p>
        </p:txBody>
      </p:sp>
      <p:pic>
        <p:nvPicPr>
          <p:cNvPr id="47" name="Picture 106"/>
          <p:cNvPicPr>
            <a:picLocks noChangeAspect="1" noChangeArrowheads="1"/>
          </p:cNvPicPr>
          <p:nvPr/>
        </p:nvPicPr>
        <p:blipFill>
          <a:blip r:embed="rId18" cstate="print"/>
          <a:srcRect l="21399" t="62280" r="62552" b="21409"/>
          <a:stretch>
            <a:fillRect/>
          </a:stretch>
        </p:blipFill>
        <p:spPr bwMode="auto">
          <a:xfrm>
            <a:off x="4746776" y="2441729"/>
            <a:ext cx="737792" cy="68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4419600" y="2213128"/>
            <a:ext cx="135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Actualizers</a:t>
            </a:r>
            <a:r>
              <a:rPr lang="en-US" sz="1200" b="1" dirty="0" smtClean="0"/>
              <a:t> (P)</a:t>
            </a:r>
            <a:endParaRPr lang="en-US" sz="1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858016" y="1143000"/>
            <a:ext cx="23064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3366FF"/>
                </a:solidFill>
              </a:rPr>
              <a:t>Exclusive.  </a:t>
            </a:r>
            <a:r>
              <a:rPr lang="hu-HU" sz="1300" i="1" dirty="0" smtClean="0">
                <a:solidFill>
                  <a:srgbClr val="3366FF"/>
                </a:solidFill>
              </a:rPr>
              <a:t>Hungary </a:t>
            </a:r>
            <a:r>
              <a:rPr lang="hu-HU" sz="1300" i="1" dirty="0">
                <a:solidFill>
                  <a:srgbClr val="3366FF"/>
                </a:solidFill>
              </a:rPr>
              <a:t>should be a powerful nation, with all </a:t>
            </a:r>
            <a:r>
              <a:rPr lang="en-US" sz="1300" i="1" dirty="0" smtClean="0">
                <a:solidFill>
                  <a:srgbClr val="3366FF"/>
                </a:solidFill>
              </a:rPr>
              <a:t>of us</a:t>
            </a:r>
            <a:r>
              <a:rPr lang="hu-HU" sz="1300" i="1" dirty="0" smtClean="0">
                <a:solidFill>
                  <a:srgbClr val="3366FF"/>
                </a:solidFill>
              </a:rPr>
              <a:t> </a:t>
            </a:r>
            <a:r>
              <a:rPr lang="en-US" sz="1300" i="1" dirty="0" smtClean="0">
                <a:solidFill>
                  <a:srgbClr val="3366FF"/>
                </a:solidFill>
              </a:rPr>
              <a:t>standing tall together </a:t>
            </a:r>
            <a:r>
              <a:rPr lang="hu-HU" sz="1300" i="1" dirty="0" smtClean="0">
                <a:solidFill>
                  <a:srgbClr val="3366FF"/>
                </a:solidFill>
              </a:rPr>
              <a:t>to </a:t>
            </a:r>
            <a:r>
              <a:rPr lang="hu-HU" sz="1300" i="1" dirty="0">
                <a:solidFill>
                  <a:srgbClr val="3366FF"/>
                </a:solidFill>
              </a:rPr>
              <a:t>build </a:t>
            </a:r>
            <a:r>
              <a:rPr lang="en-US" sz="1300" i="1" dirty="0" smtClean="0">
                <a:solidFill>
                  <a:srgbClr val="3366FF"/>
                </a:solidFill>
              </a:rPr>
              <a:t>a stronger country </a:t>
            </a:r>
            <a:r>
              <a:rPr lang="hu-HU" sz="1300" i="1" dirty="0" smtClean="0">
                <a:solidFill>
                  <a:srgbClr val="3366FF"/>
                </a:solidFill>
              </a:rPr>
              <a:t>based on</a:t>
            </a:r>
            <a:r>
              <a:rPr lang="en-US" sz="1300" i="1" dirty="0" smtClean="0">
                <a:solidFill>
                  <a:srgbClr val="3366FF"/>
                </a:solidFill>
              </a:rPr>
              <a:t> a deep sense of </a:t>
            </a:r>
            <a:r>
              <a:rPr lang="hu-HU" sz="1300" i="1" dirty="0" smtClean="0">
                <a:solidFill>
                  <a:srgbClr val="3366FF"/>
                </a:solidFill>
              </a:rPr>
              <a:t>tradition</a:t>
            </a:r>
            <a:r>
              <a:rPr lang="hu-HU" sz="1300" i="1" dirty="0">
                <a:solidFill>
                  <a:srgbClr val="3366FF"/>
                </a:solidFill>
              </a:rPr>
              <a:t>, history and religion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81400" y="990600"/>
            <a:ext cx="307183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008000"/>
                </a:solidFill>
              </a:rPr>
              <a:t>Continuity.  A respect for </a:t>
            </a:r>
            <a:r>
              <a:rPr lang="hu-HU" sz="1300" i="1" dirty="0" smtClean="0">
                <a:solidFill>
                  <a:srgbClr val="008000"/>
                </a:solidFill>
              </a:rPr>
              <a:t>Hungarian </a:t>
            </a:r>
            <a:r>
              <a:rPr lang="hu-HU" sz="1300" i="1" dirty="0">
                <a:solidFill>
                  <a:srgbClr val="008000"/>
                </a:solidFill>
              </a:rPr>
              <a:t>traditions and </a:t>
            </a:r>
            <a:r>
              <a:rPr lang="hu-HU" sz="1300" i="1" dirty="0" smtClean="0">
                <a:solidFill>
                  <a:srgbClr val="008000"/>
                </a:solidFill>
              </a:rPr>
              <a:t>culture</a:t>
            </a:r>
            <a:r>
              <a:rPr lang="en-US" sz="1300" i="1" dirty="0" smtClean="0">
                <a:solidFill>
                  <a:srgbClr val="008000"/>
                </a:solidFill>
              </a:rPr>
              <a:t> within the overall values of</a:t>
            </a:r>
            <a:r>
              <a:rPr lang="hu-HU" sz="1300" i="1" dirty="0" smtClean="0">
                <a:solidFill>
                  <a:srgbClr val="008000"/>
                </a:solidFill>
              </a:rPr>
              <a:t> </a:t>
            </a:r>
            <a:r>
              <a:rPr lang="hu-HU" sz="1300" i="1" dirty="0">
                <a:solidFill>
                  <a:srgbClr val="008000"/>
                </a:solidFill>
              </a:rPr>
              <a:t>maintaining stability and </a:t>
            </a:r>
            <a:r>
              <a:rPr lang="en-US" sz="1300" i="1" dirty="0" smtClean="0">
                <a:solidFill>
                  <a:srgbClr val="008000"/>
                </a:solidFill>
              </a:rPr>
              <a:t>a sense of </a:t>
            </a:r>
            <a:r>
              <a:rPr lang="hu-HU" sz="1300" i="1" dirty="0" smtClean="0">
                <a:solidFill>
                  <a:srgbClr val="008000"/>
                </a:solidFill>
              </a:rPr>
              <a:t>belonging</a:t>
            </a:r>
            <a:r>
              <a:rPr lang="hu-HU" sz="1300" i="1" dirty="0">
                <a:solidFill>
                  <a:srgbClr val="008000"/>
                </a:solidFill>
              </a:rPr>
              <a:t>. </a:t>
            </a:r>
            <a:r>
              <a:rPr lang="en-US" sz="1300" i="1" dirty="0" smtClean="0">
                <a:solidFill>
                  <a:srgbClr val="008000"/>
                </a:solidFill>
              </a:rPr>
              <a:t>‘</a:t>
            </a:r>
            <a:r>
              <a:rPr lang="hu-HU" sz="1300" i="1" dirty="0" smtClean="0">
                <a:solidFill>
                  <a:srgbClr val="008000"/>
                </a:solidFill>
              </a:rPr>
              <a:t>Keeping </a:t>
            </a:r>
            <a:r>
              <a:rPr lang="hu-HU" sz="1300" i="1" dirty="0">
                <a:solidFill>
                  <a:srgbClr val="008000"/>
                </a:solidFill>
              </a:rPr>
              <a:t>my own ideals close to me while still respecting others’.</a:t>
            </a:r>
          </a:p>
        </p:txBody>
      </p:sp>
      <p:grpSp>
        <p:nvGrpSpPr>
          <p:cNvPr id="19" name="Group 42"/>
          <p:cNvGrpSpPr/>
          <p:nvPr/>
        </p:nvGrpSpPr>
        <p:grpSpPr>
          <a:xfrm>
            <a:off x="7848599" y="5562600"/>
            <a:ext cx="1143000" cy="1031700"/>
            <a:chOff x="4408553" y="3657600"/>
            <a:chExt cx="1416605" cy="1267092"/>
          </a:xfrm>
        </p:grpSpPr>
        <p:pic>
          <p:nvPicPr>
            <p:cNvPr id="83" name="Picture 105"/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</a:blip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83"/>
            <p:cNvSpPr txBox="1"/>
            <p:nvPr/>
          </p:nvSpPr>
          <p:spPr>
            <a:xfrm>
              <a:off x="4408553" y="4357694"/>
              <a:ext cx="1416605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Laggards (S)</a:t>
              </a:r>
              <a:endParaRPr lang="en-US" sz="1200" b="1" dirty="0"/>
            </a:p>
          </p:txBody>
        </p:sp>
      </p:grpSp>
      <p:grpSp>
        <p:nvGrpSpPr>
          <p:cNvPr id="22" name="Group 60"/>
          <p:cNvGrpSpPr/>
          <p:nvPr/>
        </p:nvGrpSpPr>
        <p:grpSpPr>
          <a:xfrm>
            <a:off x="3048001" y="5641654"/>
            <a:ext cx="1295400" cy="1031680"/>
            <a:chOff x="3369712" y="228600"/>
            <a:chExt cx="1605485" cy="1267069"/>
          </a:xfrm>
        </p:grpSpPr>
        <p:pic>
          <p:nvPicPr>
            <p:cNvPr id="86" name="Picture 101"/>
            <p:cNvPicPr>
              <a:picLocks noChangeAspect="1" noChangeArrowheads="1"/>
            </p:cNvPicPr>
            <p:nvPr/>
          </p:nvPicPr>
          <p:blipFill>
            <a:blip r:embed="rId19" cstate="print"/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TextBox 91"/>
            <p:cNvSpPr txBox="1"/>
            <p:nvPr/>
          </p:nvSpPr>
          <p:spPr>
            <a:xfrm>
              <a:off x="3369712" y="928670"/>
              <a:ext cx="1605485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Materialistic Wannabes (P)</a:t>
              </a:r>
              <a:endParaRPr lang="en-US" sz="1200" b="1" dirty="0"/>
            </a:p>
          </p:txBody>
        </p:sp>
      </p:grpSp>
      <p:grpSp>
        <p:nvGrpSpPr>
          <p:cNvPr id="25" name="Group 60"/>
          <p:cNvGrpSpPr/>
          <p:nvPr/>
        </p:nvGrpSpPr>
        <p:grpSpPr>
          <a:xfrm>
            <a:off x="7325913" y="4876800"/>
            <a:ext cx="979887" cy="1031680"/>
            <a:chOff x="3571868" y="228600"/>
            <a:chExt cx="1214446" cy="1267069"/>
          </a:xfrm>
        </p:grpSpPr>
        <p:pic>
          <p:nvPicPr>
            <p:cNvPr id="95" name="Picture 101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3000" contrast="55000"/>
            </a:blip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571868" y="928670"/>
              <a:ext cx="1214446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Old Guards (S)</a:t>
              </a:r>
              <a:endParaRPr lang="en-US" sz="1200" b="1" dirty="0"/>
            </a:p>
          </p:txBody>
        </p:sp>
      </p:grpSp>
      <p:cxnSp>
        <p:nvCxnSpPr>
          <p:cNvPr id="98" name="Egyenes összekötő nyíllal 47"/>
          <p:cNvCxnSpPr>
            <a:cxnSpLocks noChangeShapeType="1"/>
            <a:stCxn id="102" idx="2"/>
            <a:endCxn id="83" idx="0"/>
          </p:cNvCxnSpPr>
          <p:nvPr/>
        </p:nvCxnSpPr>
        <p:spPr bwMode="auto">
          <a:xfrm rot="16200000" flipH="1">
            <a:off x="7291429" y="4350947"/>
            <a:ext cx="2000038" cy="423268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pic>
        <p:nvPicPr>
          <p:cNvPr id="102" name="Picture 110"/>
          <p:cNvPicPr>
            <a:picLocks noChangeAspect="1" noChangeArrowheads="1"/>
          </p:cNvPicPr>
          <p:nvPr/>
        </p:nvPicPr>
        <p:blipFill>
          <a:blip r:embed="rId5" cstate="print"/>
          <a:srcRect l="22736" t="62280" r="63890" b="21780"/>
          <a:stretch>
            <a:fillRect/>
          </a:stretch>
        </p:blipFill>
        <p:spPr bwMode="auto">
          <a:xfrm>
            <a:off x="7772400" y="2895600"/>
            <a:ext cx="614827" cy="6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5" name="Egyenes összekötő nyíllal 47"/>
          <p:cNvCxnSpPr>
            <a:cxnSpLocks noChangeShapeType="1"/>
            <a:stCxn id="102" idx="2"/>
            <a:endCxn id="95" idx="0"/>
          </p:cNvCxnSpPr>
          <p:nvPr/>
        </p:nvCxnSpPr>
        <p:spPr bwMode="auto">
          <a:xfrm rot="5400000">
            <a:off x="7295521" y="4092507"/>
            <a:ext cx="1314238" cy="2543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8" name="Egyenes összekötő nyíllal 47"/>
          <p:cNvCxnSpPr>
            <a:cxnSpLocks noChangeShapeType="1"/>
            <a:stCxn id="102" idx="2"/>
            <a:endCxn id="29" idx="0"/>
          </p:cNvCxnSpPr>
          <p:nvPr/>
        </p:nvCxnSpPr>
        <p:spPr bwMode="auto">
          <a:xfrm rot="5400000">
            <a:off x="7262670" y="3069056"/>
            <a:ext cx="323638" cy="1310651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2" name="Egyenes összekötő nyíllal 47"/>
          <p:cNvCxnSpPr>
            <a:cxnSpLocks noChangeShapeType="1"/>
            <a:stCxn id="47" idx="2"/>
            <a:endCxn id="68" idx="0"/>
          </p:cNvCxnSpPr>
          <p:nvPr/>
        </p:nvCxnSpPr>
        <p:spPr bwMode="auto">
          <a:xfrm rot="16200000" flipH="1">
            <a:off x="4865177" y="3374694"/>
            <a:ext cx="1143000" cy="64201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24" name="Egyenes összekötő nyíllal 47"/>
          <p:cNvCxnSpPr>
            <a:cxnSpLocks noChangeShapeType="1"/>
            <a:stCxn id="47" idx="2"/>
            <a:endCxn id="65" idx="0"/>
          </p:cNvCxnSpPr>
          <p:nvPr/>
        </p:nvCxnSpPr>
        <p:spPr bwMode="auto">
          <a:xfrm rot="16200000" flipH="1">
            <a:off x="4118534" y="4121338"/>
            <a:ext cx="2521325" cy="527048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3" name="Egyenes összekötő nyíllal 47"/>
          <p:cNvCxnSpPr>
            <a:cxnSpLocks noChangeShapeType="1"/>
            <a:stCxn id="47" idx="2"/>
            <a:endCxn id="44" idx="0"/>
          </p:cNvCxnSpPr>
          <p:nvPr/>
        </p:nvCxnSpPr>
        <p:spPr bwMode="auto">
          <a:xfrm rot="5400000">
            <a:off x="3685177" y="3827305"/>
            <a:ext cx="2133600" cy="727390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8" name="Egyenes összekötő nyíllal 47"/>
          <p:cNvCxnSpPr>
            <a:cxnSpLocks noChangeShapeType="1"/>
            <a:stCxn id="17" idx="2"/>
            <a:endCxn id="41" idx="0"/>
          </p:cNvCxnSpPr>
          <p:nvPr/>
        </p:nvCxnSpPr>
        <p:spPr bwMode="auto">
          <a:xfrm rot="5400000">
            <a:off x="1031479" y="2018013"/>
            <a:ext cx="117109" cy="133326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2" name="Egyenes összekötő nyíllal 47"/>
          <p:cNvCxnSpPr>
            <a:cxnSpLocks noChangeShapeType="1"/>
            <a:stCxn id="17" idx="2"/>
            <a:endCxn id="20" idx="0"/>
          </p:cNvCxnSpPr>
          <p:nvPr/>
        </p:nvCxnSpPr>
        <p:spPr bwMode="auto">
          <a:xfrm rot="16200000" flipH="1">
            <a:off x="2421998" y="1960757"/>
            <a:ext cx="269520" cy="160018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6" name="Egyenes összekötő nyíllal 47"/>
          <p:cNvCxnSpPr>
            <a:cxnSpLocks noChangeShapeType="1"/>
            <a:stCxn id="17" idx="2"/>
            <a:endCxn id="53" idx="0"/>
          </p:cNvCxnSpPr>
          <p:nvPr/>
        </p:nvCxnSpPr>
        <p:spPr bwMode="auto">
          <a:xfrm rot="5400000">
            <a:off x="837793" y="2671869"/>
            <a:ext cx="964650" cy="873094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1" name="Egyenes összekötő nyíllal 47"/>
          <p:cNvCxnSpPr>
            <a:cxnSpLocks noChangeShapeType="1"/>
            <a:stCxn id="17" idx="2"/>
            <a:endCxn id="50" idx="0"/>
          </p:cNvCxnSpPr>
          <p:nvPr/>
        </p:nvCxnSpPr>
        <p:spPr bwMode="auto">
          <a:xfrm rot="16200000" flipH="1">
            <a:off x="1528698" y="2854057"/>
            <a:ext cx="955309" cy="49937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5" name="Egyenes összekötő nyíllal 47"/>
          <p:cNvCxnSpPr>
            <a:cxnSpLocks noChangeShapeType="1"/>
            <a:stCxn id="17" idx="2"/>
            <a:endCxn id="56" idx="0"/>
          </p:cNvCxnSpPr>
          <p:nvPr/>
        </p:nvCxnSpPr>
        <p:spPr bwMode="auto">
          <a:xfrm rot="16200000" flipH="1">
            <a:off x="407778" y="3974977"/>
            <a:ext cx="3053053" cy="355279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8" name="Egyenes összekötő nyíllal 47"/>
          <p:cNvCxnSpPr>
            <a:cxnSpLocks noChangeShapeType="1"/>
            <a:stCxn id="17" idx="2"/>
            <a:endCxn id="59" idx="0"/>
          </p:cNvCxnSpPr>
          <p:nvPr/>
        </p:nvCxnSpPr>
        <p:spPr bwMode="auto">
          <a:xfrm rot="5400000">
            <a:off x="836121" y="3346657"/>
            <a:ext cx="1641110" cy="199978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1" name="Egyenes összekötő nyíllal 47"/>
          <p:cNvCxnSpPr>
            <a:cxnSpLocks noChangeShapeType="1"/>
            <a:stCxn id="17" idx="2"/>
            <a:endCxn id="38" idx="0"/>
          </p:cNvCxnSpPr>
          <p:nvPr/>
        </p:nvCxnSpPr>
        <p:spPr bwMode="auto">
          <a:xfrm rot="16200000" flipH="1">
            <a:off x="1469806" y="2912950"/>
            <a:ext cx="1887255" cy="1313536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5" name="Egyenes összekötő nyíllal 47"/>
          <p:cNvCxnSpPr>
            <a:cxnSpLocks noChangeShapeType="1"/>
            <a:stCxn id="17" idx="2"/>
            <a:endCxn id="32" idx="0"/>
          </p:cNvCxnSpPr>
          <p:nvPr/>
        </p:nvCxnSpPr>
        <p:spPr bwMode="auto">
          <a:xfrm rot="5400000">
            <a:off x="133930" y="3406464"/>
            <a:ext cx="2403109" cy="842362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1" name="Egyenes összekötő nyíllal 47"/>
          <p:cNvCxnSpPr>
            <a:cxnSpLocks noChangeShapeType="1"/>
            <a:stCxn id="17" idx="2"/>
            <a:endCxn id="35" idx="0"/>
          </p:cNvCxnSpPr>
          <p:nvPr/>
        </p:nvCxnSpPr>
        <p:spPr bwMode="auto">
          <a:xfrm rot="16200000" flipH="1">
            <a:off x="2057181" y="2325574"/>
            <a:ext cx="1484244" cy="208527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9" name="Egyenes összekötő nyíllal 47"/>
          <p:cNvCxnSpPr>
            <a:cxnSpLocks noChangeShapeType="1"/>
            <a:stCxn id="47" idx="2"/>
            <a:endCxn id="38" idx="0"/>
          </p:cNvCxnSpPr>
          <p:nvPr/>
        </p:nvCxnSpPr>
        <p:spPr bwMode="auto">
          <a:xfrm rot="5400000">
            <a:off x="3398364" y="2796038"/>
            <a:ext cx="1389146" cy="204547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1" name="Egyenes összekötő nyíllal 47"/>
          <p:cNvCxnSpPr>
            <a:cxnSpLocks noChangeShapeType="1"/>
            <a:stCxn id="47" idx="2"/>
            <a:endCxn id="26" idx="0"/>
          </p:cNvCxnSpPr>
          <p:nvPr/>
        </p:nvCxnSpPr>
        <p:spPr bwMode="auto">
          <a:xfrm rot="5400000">
            <a:off x="4256250" y="3941178"/>
            <a:ext cx="1676400" cy="42444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9" name="Egyenes összekötő nyíllal 47"/>
          <p:cNvCxnSpPr>
            <a:cxnSpLocks noChangeShapeType="1"/>
            <a:stCxn id="102" idx="2"/>
            <a:endCxn id="23" idx="0"/>
          </p:cNvCxnSpPr>
          <p:nvPr/>
        </p:nvCxnSpPr>
        <p:spPr bwMode="auto">
          <a:xfrm rot="5400000">
            <a:off x="6652559" y="3893369"/>
            <a:ext cx="1758063" cy="10964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3" name="Egyenes összekötő nyíllal 47"/>
          <p:cNvCxnSpPr>
            <a:cxnSpLocks noChangeShapeType="1"/>
            <a:stCxn id="47" idx="2"/>
            <a:endCxn id="86" idx="0"/>
          </p:cNvCxnSpPr>
          <p:nvPr/>
        </p:nvCxnSpPr>
        <p:spPr bwMode="auto">
          <a:xfrm rot="5400000">
            <a:off x="3154442" y="3680424"/>
            <a:ext cx="2517454" cy="1405007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88" name="TextBox 87"/>
          <p:cNvSpPr txBox="1"/>
          <p:nvPr/>
        </p:nvSpPr>
        <p:spPr>
          <a:xfrm>
            <a:off x="5410200" y="0"/>
            <a:ext cx="187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Soproni</a:t>
            </a:r>
            <a:r>
              <a:rPr lang="en-US" b="1" dirty="0" smtClean="0">
                <a:solidFill>
                  <a:srgbClr val="FF0000"/>
                </a:solidFill>
              </a:rPr>
              <a:t> 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9" name="Down Arrow 88"/>
          <p:cNvSpPr/>
          <p:nvPr/>
        </p:nvSpPr>
        <p:spPr bwMode="auto">
          <a:xfrm>
            <a:off x="6157537" y="457200"/>
            <a:ext cx="484632" cy="5334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12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Then They Dialed Up the Nationalism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Soproni Nem tudhatom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17600" y="1466850"/>
            <a:ext cx="6883400" cy="516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6"/>
          <p:cNvPicPr>
            <a:picLocks noChangeAspect="1" noChangeArrowheads="1"/>
          </p:cNvPicPr>
          <p:nvPr/>
        </p:nvPicPr>
        <p:blipFill>
          <a:blip r:embed="rId2" cstate="print"/>
          <a:srcRect l="20591" t="63299" r="60685" b="22058"/>
          <a:stretch>
            <a:fillRect/>
          </a:stretch>
        </p:blipFill>
        <p:spPr bwMode="auto">
          <a:xfrm>
            <a:off x="1326286" y="2013399"/>
            <a:ext cx="860757" cy="61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066800" y="1780401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Alternatives (E)</a:t>
            </a:r>
            <a:endParaRPr lang="en-US" sz="1200" b="1" dirty="0"/>
          </a:p>
        </p:txBody>
      </p:sp>
      <p:grpSp>
        <p:nvGrpSpPr>
          <p:cNvPr id="2" name="Group 18"/>
          <p:cNvGrpSpPr/>
          <p:nvPr/>
        </p:nvGrpSpPr>
        <p:grpSpPr>
          <a:xfrm>
            <a:off x="2662594" y="2895611"/>
            <a:ext cx="1376006" cy="942001"/>
            <a:chOff x="5921355" y="3962400"/>
            <a:chExt cx="1705386" cy="1156925"/>
          </a:xfrm>
        </p:grpSpPr>
        <p:pic>
          <p:nvPicPr>
            <p:cNvPr id="20" name="Picture 115"/>
            <p:cNvPicPr>
              <a:picLocks noChangeAspect="1" noChangeArrowheads="1"/>
            </p:cNvPicPr>
            <p:nvPr/>
          </p:nvPicPr>
          <p:blipFill>
            <a:blip r:embed="rId3" cstate="print"/>
            <a:srcRect l="20591" t="63299" r="60685" b="22058"/>
            <a:stretch>
              <a:fillRect/>
            </a:stretch>
          </p:blipFill>
          <p:spPr bwMode="auto">
            <a:xfrm>
              <a:off x="6248400" y="3962400"/>
              <a:ext cx="1066800" cy="752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921355" y="4552328"/>
              <a:ext cx="1705386" cy="56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Chardonnay </a:t>
              </a:r>
            </a:p>
            <a:p>
              <a:pPr algn="ctr"/>
              <a:r>
                <a:rPr lang="en-US" sz="1200" b="1" dirty="0" smtClean="0"/>
                <a:t>Girls (E)</a:t>
              </a:r>
              <a:endParaRPr lang="en-US" sz="1200" b="1" dirty="0"/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6324601" y="5320625"/>
            <a:ext cx="1143000" cy="1080175"/>
            <a:chOff x="3336443" y="3581400"/>
            <a:chExt cx="1416603" cy="1326629"/>
          </a:xfrm>
        </p:grpSpPr>
        <p:pic>
          <p:nvPicPr>
            <p:cNvPr id="23" name="Picture 104"/>
            <p:cNvPicPr>
              <a:picLocks noChangeAspect="1" noChangeArrowheads="1"/>
            </p:cNvPicPr>
            <p:nvPr/>
          </p:nvPicPr>
          <p:blipFill>
            <a:blip r:embed="rId4" cstate="print"/>
            <a:srcRect l="21928" t="61816" r="60685" b="21687"/>
            <a:stretch>
              <a:fillRect/>
            </a:stretch>
          </p:blipFill>
          <p:spPr bwMode="auto">
            <a:xfrm>
              <a:off x="3657600" y="3581400"/>
              <a:ext cx="990600" cy="84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3336443" y="4341030"/>
              <a:ext cx="141660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Revitalizers</a:t>
              </a:r>
              <a:r>
                <a:rPr lang="en-US" sz="1200" b="1" dirty="0" smtClean="0"/>
                <a:t> (P)</a:t>
              </a:r>
              <a:endParaRPr lang="en-US" sz="1200" b="1" dirty="0"/>
            </a:p>
          </p:txBody>
        </p:sp>
      </p:grpSp>
      <p:grpSp>
        <p:nvGrpSpPr>
          <p:cNvPr id="4" name="Group 24"/>
          <p:cNvGrpSpPr/>
          <p:nvPr/>
        </p:nvGrpSpPr>
        <p:grpSpPr>
          <a:xfrm>
            <a:off x="4572000" y="4800600"/>
            <a:ext cx="973104" cy="886599"/>
            <a:chOff x="6312991" y="609600"/>
            <a:chExt cx="1206040" cy="1088885"/>
          </a:xfrm>
        </p:grpSpPr>
        <p:pic>
          <p:nvPicPr>
            <p:cNvPr id="26" name="Picture 110"/>
            <p:cNvPicPr>
              <a:picLocks noChangeAspect="1" noChangeArrowheads="1"/>
            </p:cNvPicPr>
            <p:nvPr/>
          </p:nvPicPr>
          <p:blipFill>
            <a:blip r:embed="rId5" cstate="print"/>
            <a:srcRect l="22736" t="62280" r="63890" b="21780"/>
            <a:stretch>
              <a:fillRect/>
            </a:stretch>
          </p:blipFill>
          <p:spPr bwMode="auto">
            <a:xfrm>
              <a:off x="6553200" y="609600"/>
              <a:ext cx="762000" cy="81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6312991" y="1358286"/>
              <a:ext cx="1206040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Nesters (E)</a:t>
              </a:r>
              <a:endParaRPr lang="en-US" sz="1200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6248400" y="3886200"/>
            <a:ext cx="984805" cy="914603"/>
            <a:chOff x="7643830" y="762000"/>
            <a:chExt cx="1107739" cy="1058864"/>
          </a:xfrm>
        </p:grpSpPr>
        <p:pic>
          <p:nvPicPr>
            <p:cNvPr id="29" name="Picture 109"/>
            <p:cNvPicPr>
              <a:picLocks noChangeAspect="1" noChangeArrowheads="1"/>
            </p:cNvPicPr>
            <p:nvPr/>
          </p:nvPicPr>
          <p:blipFill>
            <a:blip r:embed="rId6" cstate="print"/>
            <a:srcRect l="21928" t="63299" r="62023" b="22336"/>
            <a:stretch>
              <a:fillRect/>
            </a:stretch>
          </p:blipFill>
          <p:spPr bwMode="auto">
            <a:xfrm>
              <a:off x="7772400" y="762000"/>
              <a:ext cx="914400" cy="738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TextBox 29"/>
            <p:cNvSpPr txBox="1"/>
            <p:nvPr/>
          </p:nvSpPr>
          <p:spPr>
            <a:xfrm>
              <a:off x="7643830" y="1500174"/>
              <a:ext cx="1107739" cy="320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Grasper (E)</a:t>
              </a:r>
              <a:endParaRPr lang="en-US" sz="1200" b="1" dirty="0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380998" y="5029200"/>
            <a:ext cx="990600" cy="1070466"/>
            <a:chOff x="6235138" y="1752600"/>
            <a:chExt cx="1227724" cy="1314705"/>
          </a:xfrm>
        </p:grpSpPr>
        <p:pic>
          <p:nvPicPr>
            <p:cNvPr id="32" name="Picture 111"/>
            <p:cNvPicPr>
              <a:picLocks noChangeAspect="1" noChangeArrowheads="1"/>
            </p:cNvPicPr>
            <p:nvPr/>
          </p:nvPicPr>
          <p:blipFill>
            <a:blip r:embed="rId7" cstate="print"/>
            <a:srcRect l="21928" t="63299" r="63360" b="22151"/>
            <a:stretch>
              <a:fillRect/>
            </a:stretch>
          </p:blipFill>
          <p:spPr bwMode="auto">
            <a:xfrm>
              <a:off x="6477000" y="1752600"/>
              <a:ext cx="8382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Box 32"/>
            <p:cNvSpPr txBox="1"/>
            <p:nvPr/>
          </p:nvSpPr>
          <p:spPr>
            <a:xfrm>
              <a:off x="6235138" y="2500306"/>
              <a:ext cx="1227724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Hedonists (E)</a:t>
              </a:r>
              <a:endParaRPr lang="en-US" sz="1200" b="1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3373780" y="4110335"/>
            <a:ext cx="883824" cy="995065"/>
            <a:chOff x="7573172" y="1752600"/>
            <a:chExt cx="1095388" cy="1222100"/>
          </a:xfrm>
        </p:grpSpPr>
        <p:pic>
          <p:nvPicPr>
            <p:cNvPr id="35" name="Picture 112"/>
            <p:cNvPicPr>
              <a:picLocks noChangeAspect="1" noChangeArrowheads="1"/>
            </p:cNvPicPr>
            <p:nvPr/>
          </p:nvPicPr>
          <p:blipFill>
            <a:blip r:embed="rId8" cstate="print"/>
            <a:srcRect l="21928" t="63299" r="62023" b="22151"/>
            <a:stretch>
              <a:fillRect/>
            </a:stretch>
          </p:blipFill>
          <p:spPr bwMode="auto">
            <a:xfrm>
              <a:off x="7696200" y="1752600"/>
              <a:ext cx="9144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7573172" y="2407701"/>
              <a:ext cx="1095388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Breakouts (E)</a:t>
              </a:r>
              <a:endParaRPr lang="en-US" sz="1200" b="1" dirty="0"/>
            </a:p>
          </p:txBody>
        </p:sp>
      </p:grpSp>
      <p:grpSp>
        <p:nvGrpSpPr>
          <p:cNvPr id="8" name="Group 36"/>
          <p:cNvGrpSpPr/>
          <p:nvPr/>
        </p:nvGrpSpPr>
        <p:grpSpPr>
          <a:xfrm>
            <a:off x="2514600" y="4513346"/>
            <a:ext cx="1066531" cy="820654"/>
            <a:chOff x="6169403" y="2819400"/>
            <a:chExt cx="1321831" cy="1007895"/>
          </a:xfrm>
        </p:grpSpPr>
        <p:pic>
          <p:nvPicPr>
            <p:cNvPr id="38" name="Picture 113"/>
            <p:cNvPicPr>
              <a:picLocks noChangeAspect="1" noChangeArrowheads="1"/>
            </p:cNvPicPr>
            <p:nvPr/>
          </p:nvPicPr>
          <p:blipFill>
            <a:blip r:embed="rId9" cstate="print"/>
            <a:srcRect l="21928" t="63299" r="62023" b="22058"/>
            <a:stretch>
              <a:fillRect/>
            </a:stretch>
          </p:blipFill>
          <p:spPr bwMode="auto">
            <a:xfrm>
              <a:off x="6400800" y="2819400"/>
              <a:ext cx="914400" cy="752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6169403" y="3487096"/>
              <a:ext cx="1321831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Authentics</a:t>
              </a:r>
              <a:r>
                <a:rPr lang="en-US" sz="1200" b="1" dirty="0" smtClean="0"/>
                <a:t> (E)</a:t>
              </a:r>
              <a:endParaRPr lang="en-US" sz="1200" b="1" dirty="0"/>
            </a:p>
          </p:txBody>
        </p:sp>
      </p:grpSp>
      <p:grpSp>
        <p:nvGrpSpPr>
          <p:cNvPr id="9" name="Group 39"/>
          <p:cNvGrpSpPr/>
          <p:nvPr/>
        </p:nvGrpSpPr>
        <p:grpSpPr>
          <a:xfrm>
            <a:off x="-124790" y="2743200"/>
            <a:ext cx="1125371" cy="876103"/>
            <a:chOff x="7397787" y="2743200"/>
            <a:chExt cx="1394756" cy="1075995"/>
          </a:xfrm>
        </p:grpSpPr>
        <p:pic>
          <p:nvPicPr>
            <p:cNvPr id="41" name="Picture 114"/>
            <p:cNvPicPr>
              <a:picLocks noChangeAspect="1" noChangeArrowheads="1"/>
            </p:cNvPicPr>
            <p:nvPr/>
          </p:nvPicPr>
          <p:blipFill>
            <a:blip r:embed="rId10" cstate="print"/>
            <a:srcRect l="21928" t="61816" r="62023" b="22058"/>
            <a:stretch>
              <a:fillRect/>
            </a:stretch>
          </p:blipFill>
          <p:spPr bwMode="auto">
            <a:xfrm>
              <a:off x="7620000" y="2743200"/>
              <a:ext cx="914400" cy="82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7397787" y="3478996"/>
              <a:ext cx="1394756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Peacocks (E)</a:t>
              </a:r>
              <a:endParaRPr lang="en-US" sz="1200" b="1" dirty="0"/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4038601" y="5257800"/>
            <a:ext cx="838200" cy="1031700"/>
            <a:chOff x="4786314" y="3657600"/>
            <a:chExt cx="1038843" cy="1267092"/>
          </a:xfrm>
        </p:grpSpPr>
        <p:pic>
          <p:nvPicPr>
            <p:cNvPr id="44" name="Picture 105"/>
            <p:cNvPicPr>
              <a:picLocks noChangeAspect="1" noChangeArrowheads="1"/>
            </p:cNvPicPr>
            <p:nvPr/>
          </p:nvPicPr>
          <p:blipFill>
            <a:blip r:embed="rId11" cstate="print"/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4786314" y="4357694"/>
              <a:ext cx="1038843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Guiders (P)</a:t>
              </a:r>
              <a:endParaRPr lang="en-US" sz="1200" b="1" dirty="0"/>
            </a:p>
          </p:txBody>
        </p:sp>
      </p:grpSp>
      <p:grpSp>
        <p:nvGrpSpPr>
          <p:cNvPr id="11" name="Group 48"/>
          <p:cNvGrpSpPr/>
          <p:nvPr/>
        </p:nvGrpSpPr>
        <p:grpSpPr>
          <a:xfrm>
            <a:off x="1676400" y="3581400"/>
            <a:ext cx="1143000" cy="832080"/>
            <a:chOff x="4453687" y="1500174"/>
            <a:chExt cx="1416603" cy="1021928"/>
          </a:xfrm>
        </p:grpSpPr>
        <p:pic>
          <p:nvPicPr>
            <p:cNvPr id="50" name="Picture 107"/>
            <p:cNvPicPr>
              <a:picLocks noChangeAspect="1" noChangeArrowheads="1"/>
            </p:cNvPicPr>
            <p:nvPr/>
          </p:nvPicPr>
          <p:blipFill>
            <a:blip r:embed="rId12" cstate="print"/>
            <a:srcRect l="21399" t="62280" r="62552" b="22428"/>
            <a:stretch>
              <a:fillRect/>
            </a:stretch>
          </p:blipFill>
          <p:spPr bwMode="auto">
            <a:xfrm>
              <a:off x="4714876" y="1500174"/>
              <a:ext cx="914400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TextBox 50"/>
            <p:cNvSpPr txBox="1"/>
            <p:nvPr/>
          </p:nvSpPr>
          <p:spPr>
            <a:xfrm>
              <a:off x="4453687" y="2181903"/>
              <a:ext cx="141660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Fulfillers (P)</a:t>
              </a:r>
              <a:endParaRPr lang="en-US" sz="1200" b="1" dirty="0"/>
            </a:p>
          </p:txBody>
        </p:sp>
      </p:grpSp>
      <p:grpSp>
        <p:nvGrpSpPr>
          <p:cNvPr id="12" name="Group 51"/>
          <p:cNvGrpSpPr/>
          <p:nvPr/>
        </p:nvGrpSpPr>
        <p:grpSpPr>
          <a:xfrm>
            <a:off x="304800" y="3590741"/>
            <a:ext cx="990600" cy="1071265"/>
            <a:chOff x="2041547" y="3322966"/>
            <a:chExt cx="1227723" cy="1315687"/>
          </a:xfrm>
        </p:grpSpPr>
        <p:pic>
          <p:nvPicPr>
            <p:cNvPr id="53" name="Picture 108"/>
            <p:cNvPicPr>
              <a:picLocks noChangeAspect="1" noChangeArrowheads="1"/>
            </p:cNvPicPr>
            <p:nvPr/>
          </p:nvPicPr>
          <p:blipFill>
            <a:blip r:embed="rId13" cstate="print"/>
            <a:srcRect l="21928" t="63299" r="63360" b="21687"/>
            <a:stretch>
              <a:fillRect/>
            </a:stretch>
          </p:blipFill>
          <p:spPr bwMode="auto">
            <a:xfrm>
              <a:off x="2339759" y="3322966"/>
              <a:ext cx="838200" cy="771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" name="TextBox 53"/>
            <p:cNvSpPr txBox="1"/>
            <p:nvPr/>
          </p:nvSpPr>
          <p:spPr>
            <a:xfrm>
              <a:off x="2041547" y="4071654"/>
              <a:ext cx="122772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Balancers (P)</a:t>
              </a:r>
              <a:endParaRPr lang="en-US" sz="1200" b="1" dirty="0"/>
            </a:p>
          </p:txBody>
        </p:sp>
      </p:grpSp>
      <p:grpSp>
        <p:nvGrpSpPr>
          <p:cNvPr id="13" name="Group 54"/>
          <p:cNvGrpSpPr/>
          <p:nvPr/>
        </p:nvGrpSpPr>
        <p:grpSpPr>
          <a:xfrm>
            <a:off x="1371600" y="5679144"/>
            <a:ext cx="1371600" cy="805550"/>
            <a:chOff x="1597039" y="304800"/>
            <a:chExt cx="1699926" cy="989344"/>
          </a:xfrm>
        </p:grpSpPr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14" cstate="print"/>
            <a:srcRect l="29779" t="2306" r="50000" b="88851"/>
            <a:stretch>
              <a:fillRect/>
            </a:stretch>
          </p:blipFill>
          <p:spPr bwMode="auto">
            <a:xfrm>
              <a:off x="1905000" y="304800"/>
              <a:ext cx="1219200" cy="480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7" name="TextBox 56"/>
            <p:cNvSpPr txBox="1"/>
            <p:nvPr/>
          </p:nvSpPr>
          <p:spPr>
            <a:xfrm>
              <a:off x="1597039" y="755496"/>
              <a:ext cx="1699926" cy="53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Sophisticateds</a:t>
              </a:r>
              <a:r>
                <a:rPr lang="en-US" sz="1050" b="1" dirty="0" smtClean="0"/>
                <a:t> (S)</a:t>
              </a:r>
              <a:endParaRPr lang="en-US" sz="1050" b="1" dirty="0"/>
            </a:p>
          </p:txBody>
        </p:sp>
      </p:grpSp>
      <p:grpSp>
        <p:nvGrpSpPr>
          <p:cNvPr id="15" name="Group 57"/>
          <p:cNvGrpSpPr/>
          <p:nvPr/>
        </p:nvGrpSpPr>
        <p:grpSpPr>
          <a:xfrm>
            <a:off x="838200" y="4267201"/>
            <a:ext cx="1458886" cy="967452"/>
            <a:chOff x="366827" y="3352800"/>
            <a:chExt cx="1808104" cy="1188185"/>
          </a:xfrm>
        </p:grpSpPr>
        <p:pic>
          <p:nvPicPr>
            <p:cNvPr id="59" name="Picture 100"/>
            <p:cNvPicPr>
              <a:picLocks noChangeAspect="1" noChangeArrowheads="1"/>
            </p:cNvPicPr>
            <p:nvPr/>
          </p:nvPicPr>
          <p:blipFill>
            <a:blip r:embed="rId15" cstate="print"/>
            <a:srcRect l="20591" t="63299" r="62023" b="22706"/>
            <a:stretch>
              <a:fillRect/>
            </a:stretch>
          </p:blipFill>
          <p:spPr bwMode="auto">
            <a:xfrm>
              <a:off x="762000" y="3352800"/>
              <a:ext cx="990600" cy="719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TextBox 59"/>
            <p:cNvSpPr txBox="1"/>
            <p:nvPr/>
          </p:nvSpPr>
          <p:spPr>
            <a:xfrm>
              <a:off x="366827" y="3973987"/>
              <a:ext cx="1808104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Begin-Againers</a:t>
              </a:r>
            </a:p>
            <a:p>
              <a:pPr algn="ctr"/>
              <a:r>
                <a:rPr lang="en-US" sz="1200" b="1" dirty="0" smtClean="0"/>
                <a:t> (S)</a:t>
              </a:r>
              <a:endParaRPr lang="en-US" sz="1200" b="1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391400" y="2590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Providers (S)</a:t>
            </a:r>
            <a:endParaRPr lang="en-US" sz="1200" b="1" dirty="0"/>
          </a:p>
        </p:txBody>
      </p:sp>
      <p:grpSp>
        <p:nvGrpSpPr>
          <p:cNvPr id="16" name="Group 63"/>
          <p:cNvGrpSpPr/>
          <p:nvPr/>
        </p:nvGrpSpPr>
        <p:grpSpPr>
          <a:xfrm>
            <a:off x="5105401" y="5645525"/>
            <a:ext cx="1143000" cy="1212475"/>
            <a:chOff x="3486958" y="1447800"/>
            <a:chExt cx="1416603" cy="1489114"/>
          </a:xfrm>
        </p:grpSpPr>
        <p:pic>
          <p:nvPicPr>
            <p:cNvPr id="65" name="Picture 102"/>
            <p:cNvPicPr>
              <a:picLocks noChangeAspect="1" noChangeArrowheads="1"/>
            </p:cNvPicPr>
            <p:nvPr/>
          </p:nvPicPr>
          <p:blipFill>
            <a:blip r:embed="rId16" cstate="print"/>
            <a:srcRect l="19253" t="63299" r="60685" b="21780"/>
            <a:stretch>
              <a:fillRect/>
            </a:stretch>
          </p:blipFill>
          <p:spPr bwMode="auto">
            <a:xfrm>
              <a:off x="3581400" y="1447800"/>
              <a:ext cx="1143000" cy="766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6" name="TextBox 65"/>
            <p:cNvSpPr txBox="1"/>
            <p:nvPr/>
          </p:nvSpPr>
          <p:spPr>
            <a:xfrm>
              <a:off x="3486958" y="2143116"/>
              <a:ext cx="1416603" cy="793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Comfort Providers (P)</a:t>
              </a:r>
              <a:endParaRPr lang="en-US" sz="1200" b="1" dirty="0"/>
            </a:p>
          </p:txBody>
        </p:sp>
      </p:grpSp>
      <p:grpSp>
        <p:nvGrpSpPr>
          <p:cNvPr id="19" name="Group 66"/>
          <p:cNvGrpSpPr/>
          <p:nvPr/>
        </p:nvGrpSpPr>
        <p:grpSpPr>
          <a:xfrm>
            <a:off x="5334000" y="4267200"/>
            <a:ext cx="875138" cy="818480"/>
            <a:chOff x="3551599" y="2590800"/>
            <a:chExt cx="1084623" cy="1005225"/>
          </a:xfrm>
        </p:grpSpPr>
        <p:pic>
          <p:nvPicPr>
            <p:cNvPr id="68" name="Picture 103"/>
            <p:cNvPicPr>
              <a:picLocks noChangeAspect="1" noChangeArrowheads="1"/>
            </p:cNvPicPr>
            <p:nvPr/>
          </p:nvPicPr>
          <p:blipFill>
            <a:blip r:embed="rId17" cstate="print"/>
            <a:srcRect l="21928" t="63299" r="63360" b="21780"/>
            <a:stretch>
              <a:fillRect/>
            </a:stretch>
          </p:blipFill>
          <p:spPr bwMode="auto">
            <a:xfrm>
              <a:off x="3657600" y="2590800"/>
              <a:ext cx="838200" cy="76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3551599" y="3255826"/>
              <a:ext cx="108462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Sharers (P)</a:t>
              </a:r>
              <a:endParaRPr lang="en-US" sz="12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42844" y="762000"/>
            <a:ext cx="328614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124800"/>
                </a:solidFill>
              </a:rPr>
              <a:t>Inclusive.  </a:t>
            </a:r>
            <a:r>
              <a:rPr lang="hu-HU" sz="1300" i="1" dirty="0" smtClean="0">
                <a:solidFill>
                  <a:srgbClr val="124800"/>
                </a:solidFill>
              </a:rPr>
              <a:t>I </a:t>
            </a:r>
            <a:r>
              <a:rPr lang="hu-HU" sz="1300" i="1" dirty="0">
                <a:solidFill>
                  <a:srgbClr val="124800"/>
                </a:solidFill>
              </a:rPr>
              <a:t>find it important </a:t>
            </a:r>
            <a:r>
              <a:rPr lang="en-US" sz="1300" i="1" dirty="0" smtClean="0">
                <a:solidFill>
                  <a:srgbClr val="124800"/>
                </a:solidFill>
              </a:rPr>
              <a:t>to appreciate</a:t>
            </a:r>
            <a:r>
              <a:rPr lang="hu-HU" sz="1300" i="1" dirty="0" smtClean="0">
                <a:solidFill>
                  <a:srgbClr val="124800"/>
                </a:solidFill>
              </a:rPr>
              <a:t> </a:t>
            </a:r>
            <a:r>
              <a:rPr lang="en-US" sz="1300" i="1" dirty="0" smtClean="0">
                <a:solidFill>
                  <a:srgbClr val="124800"/>
                </a:solidFill>
              </a:rPr>
              <a:t>the Hungarian </a:t>
            </a:r>
            <a:r>
              <a:rPr lang="hu-HU" sz="1300" i="1" dirty="0" smtClean="0">
                <a:solidFill>
                  <a:srgbClr val="124800"/>
                </a:solidFill>
              </a:rPr>
              <a:t>values</a:t>
            </a:r>
            <a:r>
              <a:rPr lang="hu-HU" sz="1300" i="1" dirty="0">
                <a:solidFill>
                  <a:srgbClr val="124800"/>
                </a:solidFill>
              </a:rPr>
              <a:t>, culture and knowledge </a:t>
            </a:r>
            <a:r>
              <a:rPr lang="en-US" sz="1300" i="1" dirty="0" smtClean="0">
                <a:solidFill>
                  <a:srgbClr val="124800"/>
                </a:solidFill>
              </a:rPr>
              <a:t>as it </a:t>
            </a:r>
            <a:r>
              <a:rPr lang="hu-HU" sz="1300" i="1" dirty="0" smtClean="0">
                <a:solidFill>
                  <a:srgbClr val="124800"/>
                </a:solidFill>
              </a:rPr>
              <a:t>evolves </a:t>
            </a:r>
            <a:r>
              <a:rPr lang="hu-HU" sz="1300" i="1" dirty="0">
                <a:solidFill>
                  <a:srgbClr val="124800"/>
                </a:solidFill>
              </a:rPr>
              <a:t>in the future </a:t>
            </a:r>
            <a:r>
              <a:rPr lang="en-US" sz="1300" i="1" dirty="0" smtClean="0">
                <a:solidFill>
                  <a:srgbClr val="124800"/>
                </a:solidFill>
              </a:rPr>
              <a:t>as a valued part of a modern and progressive European community</a:t>
            </a:r>
            <a:endParaRPr lang="hu-HU" sz="1300" i="1" dirty="0">
              <a:solidFill>
                <a:srgbClr val="124800"/>
              </a:solidFill>
            </a:endParaRPr>
          </a:p>
          <a:p>
            <a:pPr algn="ctr"/>
            <a:r>
              <a:rPr lang="hu-HU" sz="1300" i="1" dirty="0">
                <a:solidFill>
                  <a:srgbClr val="124800"/>
                </a:solidFill>
              </a:rPr>
              <a:t> </a:t>
            </a:r>
          </a:p>
        </p:txBody>
      </p:sp>
      <p:pic>
        <p:nvPicPr>
          <p:cNvPr id="47" name="Picture 106"/>
          <p:cNvPicPr>
            <a:picLocks noChangeAspect="1" noChangeArrowheads="1"/>
          </p:cNvPicPr>
          <p:nvPr/>
        </p:nvPicPr>
        <p:blipFill>
          <a:blip r:embed="rId18" cstate="print"/>
          <a:srcRect l="21399" t="62280" r="62552" b="21409"/>
          <a:stretch>
            <a:fillRect/>
          </a:stretch>
        </p:blipFill>
        <p:spPr bwMode="auto">
          <a:xfrm>
            <a:off x="4746776" y="2441729"/>
            <a:ext cx="737792" cy="68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4419600" y="2213128"/>
            <a:ext cx="135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Actualizers</a:t>
            </a:r>
            <a:r>
              <a:rPr lang="en-US" sz="1200" b="1" dirty="0" smtClean="0"/>
              <a:t> (P)</a:t>
            </a:r>
            <a:endParaRPr lang="en-US" sz="1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858016" y="1143000"/>
            <a:ext cx="23064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3366FF"/>
                </a:solidFill>
              </a:rPr>
              <a:t>Exclusive.  </a:t>
            </a:r>
            <a:r>
              <a:rPr lang="hu-HU" sz="1300" i="1" dirty="0" smtClean="0">
                <a:solidFill>
                  <a:srgbClr val="3366FF"/>
                </a:solidFill>
              </a:rPr>
              <a:t>Hungary </a:t>
            </a:r>
            <a:r>
              <a:rPr lang="hu-HU" sz="1300" i="1" dirty="0">
                <a:solidFill>
                  <a:srgbClr val="3366FF"/>
                </a:solidFill>
              </a:rPr>
              <a:t>should be a powerful nation, with all </a:t>
            </a:r>
            <a:r>
              <a:rPr lang="en-US" sz="1300" i="1" dirty="0" smtClean="0">
                <a:solidFill>
                  <a:srgbClr val="3366FF"/>
                </a:solidFill>
              </a:rPr>
              <a:t>of us</a:t>
            </a:r>
            <a:r>
              <a:rPr lang="hu-HU" sz="1300" i="1" dirty="0" smtClean="0">
                <a:solidFill>
                  <a:srgbClr val="3366FF"/>
                </a:solidFill>
              </a:rPr>
              <a:t> </a:t>
            </a:r>
            <a:r>
              <a:rPr lang="en-US" sz="1300" i="1" dirty="0" smtClean="0">
                <a:solidFill>
                  <a:srgbClr val="3366FF"/>
                </a:solidFill>
              </a:rPr>
              <a:t>standing tall together </a:t>
            </a:r>
            <a:r>
              <a:rPr lang="hu-HU" sz="1300" i="1" dirty="0" smtClean="0">
                <a:solidFill>
                  <a:srgbClr val="3366FF"/>
                </a:solidFill>
              </a:rPr>
              <a:t>to </a:t>
            </a:r>
            <a:r>
              <a:rPr lang="hu-HU" sz="1300" i="1" dirty="0">
                <a:solidFill>
                  <a:srgbClr val="3366FF"/>
                </a:solidFill>
              </a:rPr>
              <a:t>build </a:t>
            </a:r>
            <a:r>
              <a:rPr lang="en-US" sz="1300" i="1" dirty="0" smtClean="0">
                <a:solidFill>
                  <a:srgbClr val="3366FF"/>
                </a:solidFill>
              </a:rPr>
              <a:t>a stronger country </a:t>
            </a:r>
            <a:r>
              <a:rPr lang="hu-HU" sz="1300" i="1" dirty="0" smtClean="0">
                <a:solidFill>
                  <a:srgbClr val="3366FF"/>
                </a:solidFill>
              </a:rPr>
              <a:t>based on</a:t>
            </a:r>
            <a:r>
              <a:rPr lang="en-US" sz="1300" i="1" dirty="0" smtClean="0">
                <a:solidFill>
                  <a:srgbClr val="3366FF"/>
                </a:solidFill>
              </a:rPr>
              <a:t> a deep sense of </a:t>
            </a:r>
            <a:r>
              <a:rPr lang="hu-HU" sz="1300" i="1" dirty="0" smtClean="0">
                <a:solidFill>
                  <a:srgbClr val="3366FF"/>
                </a:solidFill>
              </a:rPr>
              <a:t>tradition</a:t>
            </a:r>
            <a:r>
              <a:rPr lang="hu-HU" sz="1300" i="1" dirty="0">
                <a:solidFill>
                  <a:srgbClr val="3366FF"/>
                </a:solidFill>
              </a:rPr>
              <a:t>, history and religion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81400" y="990600"/>
            <a:ext cx="307183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008000"/>
                </a:solidFill>
              </a:rPr>
              <a:t>Continuity.  A respect for </a:t>
            </a:r>
            <a:r>
              <a:rPr lang="hu-HU" sz="1300" i="1" dirty="0" smtClean="0">
                <a:solidFill>
                  <a:srgbClr val="008000"/>
                </a:solidFill>
              </a:rPr>
              <a:t>Hungarian </a:t>
            </a:r>
            <a:r>
              <a:rPr lang="hu-HU" sz="1300" i="1" dirty="0">
                <a:solidFill>
                  <a:srgbClr val="008000"/>
                </a:solidFill>
              </a:rPr>
              <a:t>traditions and </a:t>
            </a:r>
            <a:r>
              <a:rPr lang="hu-HU" sz="1300" i="1" dirty="0" smtClean="0">
                <a:solidFill>
                  <a:srgbClr val="008000"/>
                </a:solidFill>
              </a:rPr>
              <a:t>culture</a:t>
            </a:r>
            <a:r>
              <a:rPr lang="en-US" sz="1300" i="1" dirty="0" smtClean="0">
                <a:solidFill>
                  <a:srgbClr val="008000"/>
                </a:solidFill>
              </a:rPr>
              <a:t> within the overall values of</a:t>
            </a:r>
            <a:r>
              <a:rPr lang="hu-HU" sz="1300" i="1" dirty="0" smtClean="0">
                <a:solidFill>
                  <a:srgbClr val="008000"/>
                </a:solidFill>
              </a:rPr>
              <a:t> </a:t>
            </a:r>
            <a:r>
              <a:rPr lang="hu-HU" sz="1300" i="1" dirty="0">
                <a:solidFill>
                  <a:srgbClr val="008000"/>
                </a:solidFill>
              </a:rPr>
              <a:t>maintaining stability and </a:t>
            </a:r>
            <a:r>
              <a:rPr lang="en-US" sz="1300" i="1" dirty="0" smtClean="0">
                <a:solidFill>
                  <a:srgbClr val="008000"/>
                </a:solidFill>
              </a:rPr>
              <a:t>a sense of </a:t>
            </a:r>
            <a:r>
              <a:rPr lang="hu-HU" sz="1300" i="1" dirty="0" smtClean="0">
                <a:solidFill>
                  <a:srgbClr val="008000"/>
                </a:solidFill>
              </a:rPr>
              <a:t>belonging</a:t>
            </a:r>
            <a:r>
              <a:rPr lang="hu-HU" sz="1300" i="1" dirty="0">
                <a:solidFill>
                  <a:srgbClr val="008000"/>
                </a:solidFill>
              </a:rPr>
              <a:t>. </a:t>
            </a:r>
            <a:r>
              <a:rPr lang="en-US" sz="1300" i="1" dirty="0" smtClean="0">
                <a:solidFill>
                  <a:srgbClr val="008000"/>
                </a:solidFill>
              </a:rPr>
              <a:t>‘</a:t>
            </a:r>
            <a:r>
              <a:rPr lang="hu-HU" sz="1300" i="1" dirty="0" smtClean="0">
                <a:solidFill>
                  <a:srgbClr val="008000"/>
                </a:solidFill>
              </a:rPr>
              <a:t>Keeping </a:t>
            </a:r>
            <a:r>
              <a:rPr lang="hu-HU" sz="1300" i="1" dirty="0">
                <a:solidFill>
                  <a:srgbClr val="008000"/>
                </a:solidFill>
              </a:rPr>
              <a:t>my own ideals close to me while still respecting others’.</a:t>
            </a:r>
          </a:p>
        </p:txBody>
      </p:sp>
      <p:grpSp>
        <p:nvGrpSpPr>
          <p:cNvPr id="22" name="Group 42"/>
          <p:cNvGrpSpPr/>
          <p:nvPr/>
        </p:nvGrpSpPr>
        <p:grpSpPr>
          <a:xfrm>
            <a:off x="7848599" y="5562600"/>
            <a:ext cx="1143000" cy="1031700"/>
            <a:chOff x="4408553" y="3657600"/>
            <a:chExt cx="1416605" cy="1267092"/>
          </a:xfrm>
        </p:grpSpPr>
        <p:pic>
          <p:nvPicPr>
            <p:cNvPr id="83" name="Picture 105"/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</a:blip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83"/>
            <p:cNvSpPr txBox="1"/>
            <p:nvPr/>
          </p:nvSpPr>
          <p:spPr>
            <a:xfrm>
              <a:off x="4408553" y="4357694"/>
              <a:ext cx="1416605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Laggards (S)</a:t>
              </a:r>
              <a:endParaRPr lang="en-US" sz="1200" b="1" dirty="0"/>
            </a:p>
          </p:txBody>
        </p:sp>
      </p:grpSp>
      <p:grpSp>
        <p:nvGrpSpPr>
          <p:cNvPr id="25" name="Group 60"/>
          <p:cNvGrpSpPr/>
          <p:nvPr/>
        </p:nvGrpSpPr>
        <p:grpSpPr>
          <a:xfrm>
            <a:off x="3048001" y="5641654"/>
            <a:ext cx="1295400" cy="1031680"/>
            <a:chOff x="3369712" y="228600"/>
            <a:chExt cx="1605485" cy="1267069"/>
          </a:xfrm>
        </p:grpSpPr>
        <p:pic>
          <p:nvPicPr>
            <p:cNvPr id="86" name="Picture 101"/>
            <p:cNvPicPr>
              <a:picLocks noChangeAspect="1" noChangeArrowheads="1"/>
            </p:cNvPicPr>
            <p:nvPr/>
          </p:nvPicPr>
          <p:blipFill>
            <a:blip r:embed="rId19" cstate="print"/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TextBox 91"/>
            <p:cNvSpPr txBox="1"/>
            <p:nvPr/>
          </p:nvSpPr>
          <p:spPr>
            <a:xfrm>
              <a:off x="3369712" y="928670"/>
              <a:ext cx="1605485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Materialistic Wannabes (P)</a:t>
              </a:r>
              <a:endParaRPr lang="en-US" sz="1200" b="1" dirty="0"/>
            </a:p>
          </p:txBody>
        </p:sp>
      </p:grpSp>
      <p:grpSp>
        <p:nvGrpSpPr>
          <p:cNvPr id="28" name="Group 60"/>
          <p:cNvGrpSpPr/>
          <p:nvPr/>
        </p:nvGrpSpPr>
        <p:grpSpPr>
          <a:xfrm>
            <a:off x="7325913" y="4876800"/>
            <a:ext cx="979887" cy="1031680"/>
            <a:chOff x="3571868" y="228600"/>
            <a:chExt cx="1214446" cy="1267069"/>
          </a:xfrm>
        </p:grpSpPr>
        <p:pic>
          <p:nvPicPr>
            <p:cNvPr id="95" name="Picture 101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3000" contrast="55000"/>
            </a:blip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571868" y="928670"/>
              <a:ext cx="1214446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Old Guards (S)</a:t>
              </a:r>
              <a:endParaRPr lang="en-US" sz="1200" b="1" dirty="0"/>
            </a:p>
          </p:txBody>
        </p:sp>
      </p:grpSp>
      <p:cxnSp>
        <p:nvCxnSpPr>
          <p:cNvPr id="98" name="Egyenes összekötő nyíllal 47"/>
          <p:cNvCxnSpPr>
            <a:cxnSpLocks noChangeShapeType="1"/>
            <a:stCxn id="102" idx="2"/>
            <a:endCxn id="83" idx="0"/>
          </p:cNvCxnSpPr>
          <p:nvPr/>
        </p:nvCxnSpPr>
        <p:spPr bwMode="auto">
          <a:xfrm rot="16200000" flipH="1">
            <a:off x="7291429" y="4350947"/>
            <a:ext cx="2000038" cy="423268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pic>
        <p:nvPicPr>
          <p:cNvPr id="102" name="Picture 110"/>
          <p:cNvPicPr>
            <a:picLocks noChangeAspect="1" noChangeArrowheads="1"/>
          </p:cNvPicPr>
          <p:nvPr/>
        </p:nvPicPr>
        <p:blipFill>
          <a:blip r:embed="rId5" cstate="print"/>
          <a:srcRect l="22736" t="62280" r="63890" b="21780"/>
          <a:stretch>
            <a:fillRect/>
          </a:stretch>
        </p:blipFill>
        <p:spPr bwMode="auto">
          <a:xfrm>
            <a:off x="7772400" y="2895600"/>
            <a:ext cx="614827" cy="6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5" name="Egyenes összekötő nyíllal 47"/>
          <p:cNvCxnSpPr>
            <a:cxnSpLocks noChangeShapeType="1"/>
            <a:stCxn id="102" idx="2"/>
            <a:endCxn id="95" idx="0"/>
          </p:cNvCxnSpPr>
          <p:nvPr/>
        </p:nvCxnSpPr>
        <p:spPr bwMode="auto">
          <a:xfrm rot="5400000">
            <a:off x="7295521" y="4092507"/>
            <a:ext cx="1314238" cy="2543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8" name="Egyenes összekötő nyíllal 47"/>
          <p:cNvCxnSpPr>
            <a:cxnSpLocks noChangeShapeType="1"/>
            <a:stCxn id="102" idx="2"/>
            <a:endCxn id="29" idx="0"/>
          </p:cNvCxnSpPr>
          <p:nvPr/>
        </p:nvCxnSpPr>
        <p:spPr bwMode="auto">
          <a:xfrm rot="5400000">
            <a:off x="7262670" y="3069056"/>
            <a:ext cx="323638" cy="1310651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2" name="Egyenes összekötő nyíllal 47"/>
          <p:cNvCxnSpPr>
            <a:cxnSpLocks noChangeShapeType="1"/>
            <a:stCxn id="47" idx="2"/>
            <a:endCxn id="68" idx="0"/>
          </p:cNvCxnSpPr>
          <p:nvPr/>
        </p:nvCxnSpPr>
        <p:spPr bwMode="auto">
          <a:xfrm rot="16200000" flipH="1">
            <a:off x="4865177" y="3374694"/>
            <a:ext cx="1143000" cy="64201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24" name="Egyenes összekötő nyíllal 47"/>
          <p:cNvCxnSpPr>
            <a:cxnSpLocks noChangeShapeType="1"/>
            <a:stCxn id="47" idx="2"/>
            <a:endCxn id="65" idx="0"/>
          </p:cNvCxnSpPr>
          <p:nvPr/>
        </p:nvCxnSpPr>
        <p:spPr bwMode="auto">
          <a:xfrm rot="16200000" flipH="1">
            <a:off x="4118534" y="4121338"/>
            <a:ext cx="2521325" cy="527048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3" name="Egyenes összekötő nyíllal 47"/>
          <p:cNvCxnSpPr>
            <a:cxnSpLocks noChangeShapeType="1"/>
            <a:stCxn id="47" idx="2"/>
            <a:endCxn id="44" idx="0"/>
          </p:cNvCxnSpPr>
          <p:nvPr/>
        </p:nvCxnSpPr>
        <p:spPr bwMode="auto">
          <a:xfrm rot="5400000">
            <a:off x="3685177" y="3827305"/>
            <a:ext cx="2133600" cy="727390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8" name="Egyenes összekötő nyíllal 47"/>
          <p:cNvCxnSpPr>
            <a:cxnSpLocks noChangeShapeType="1"/>
            <a:stCxn id="17" idx="2"/>
            <a:endCxn id="41" idx="0"/>
          </p:cNvCxnSpPr>
          <p:nvPr/>
        </p:nvCxnSpPr>
        <p:spPr bwMode="auto">
          <a:xfrm rot="5400000">
            <a:off x="1031479" y="2018013"/>
            <a:ext cx="117109" cy="133326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2" name="Egyenes összekötő nyíllal 47"/>
          <p:cNvCxnSpPr>
            <a:cxnSpLocks noChangeShapeType="1"/>
            <a:stCxn id="17" idx="2"/>
            <a:endCxn id="20" idx="0"/>
          </p:cNvCxnSpPr>
          <p:nvPr/>
        </p:nvCxnSpPr>
        <p:spPr bwMode="auto">
          <a:xfrm rot="16200000" flipH="1">
            <a:off x="2421998" y="1960757"/>
            <a:ext cx="269520" cy="160018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6" name="Egyenes összekötő nyíllal 47"/>
          <p:cNvCxnSpPr>
            <a:cxnSpLocks noChangeShapeType="1"/>
            <a:stCxn id="17" idx="2"/>
            <a:endCxn id="53" idx="0"/>
          </p:cNvCxnSpPr>
          <p:nvPr/>
        </p:nvCxnSpPr>
        <p:spPr bwMode="auto">
          <a:xfrm rot="5400000">
            <a:off x="837793" y="2671869"/>
            <a:ext cx="964650" cy="873094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1" name="Egyenes összekötő nyíllal 47"/>
          <p:cNvCxnSpPr>
            <a:cxnSpLocks noChangeShapeType="1"/>
            <a:stCxn id="17" idx="2"/>
            <a:endCxn id="50" idx="0"/>
          </p:cNvCxnSpPr>
          <p:nvPr/>
        </p:nvCxnSpPr>
        <p:spPr bwMode="auto">
          <a:xfrm rot="16200000" flipH="1">
            <a:off x="1528698" y="2854057"/>
            <a:ext cx="955309" cy="49937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5" name="Egyenes összekötő nyíllal 47"/>
          <p:cNvCxnSpPr>
            <a:cxnSpLocks noChangeShapeType="1"/>
            <a:stCxn id="17" idx="2"/>
            <a:endCxn id="56" idx="0"/>
          </p:cNvCxnSpPr>
          <p:nvPr/>
        </p:nvCxnSpPr>
        <p:spPr bwMode="auto">
          <a:xfrm rot="16200000" flipH="1">
            <a:off x="407778" y="3974977"/>
            <a:ext cx="3053053" cy="355279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8" name="Egyenes összekötő nyíllal 47"/>
          <p:cNvCxnSpPr>
            <a:cxnSpLocks noChangeShapeType="1"/>
            <a:stCxn id="17" idx="2"/>
            <a:endCxn id="59" idx="0"/>
          </p:cNvCxnSpPr>
          <p:nvPr/>
        </p:nvCxnSpPr>
        <p:spPr bwMode="auto">
          <a:xfrm rot="5400000">
            <a:off x="836121" y="3346657"/>
            <a:ext cx="1641110" cy="199978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1" name="Egyenes összekötő nyíllal 47"/>
          <p:cNvCxnSpPr>
            <a:cxnSpLocks noChangeShapeType="1"/>
            <a:stCxn id="17" idx="2"/>
            <a:endCxn id="38" idx="0"/>
          </p:cNvCxnSpPr>
          <p:nvPr/>
        </p:nvCxnSpPr>
        <p:spPr bwMode="auto">
          <a:xfrm rot="16200000" flipH="1">
            <a:off x="1469806" y="2912950"/>
            <a:ext cx="1887255" cy="1313536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5" name="Egyenes összekötő nyíllal 47"/>
          <p:cNvCxnSpPr>
            <a:cxnSpLocks noChangeShapeType="1"/>
            <a:stCxn id="17" idx="2"/>
            <a:endCxn id="32" idx="0"/>
          </p:cNvCxnSpPr>
          <p:nvPr/>
        </p:nvCxnSpPr>
        <p:spPr bwMode="auto">
          <a:xfrm rot="5400000">
            <a:off x="133930" y="3406464"/>
            <a:ext cx="2403109" cy="842362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1" name="Egyenes összekötő nyíllal 47"/>
          <p:cNvCxnSpPr>
            <a:cxnSpLocks noChangeShapeType="1"/>
            <a:stCxn id="17" idx="2"/>
            <a:endCxn id="35" idx="0"/>
          </p:cNvCxnSpPr>
          <p:nvPr/>
        </p:nvCxnSpPr>
        <p:spPr bwMode="auto">
          <a:xfrm rot="16200000" flipH="1">
            <a:off x="2057181" y="2325574"/>
            <a:ext cx="1484244" cy="208527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9" name="Egyenes összekötő nyíllal 47"/>
          <p:cNvCxnSpPr>
            <a:cxnSpLocks noChangeShapeType="1"/>
            <a:stCxn id="47" idx="2"/>
            <a:endCxn id="38" idx="0"/>
          </p:cNvCxnSpPr>
          <p:nvPr/>
        </p:nvCxnSpPr>
        <p:spPr bwMode="auto">
          <a:xfrm rot="5400000">
            <a:off x="3398364" y="2796038"/>
            <a:ext cx="1389146" cy="204547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1" name="Egyenes összekötő nyíllal 47"/>
          <p:cNvCxnSpPr>
            <a:cxnSpLocks noChangeShapeType="1"/>
            <a:stCxn id="47" idx="2"/>
            <a:endCxn id="26" idx="0"/>
          </p:cNvCxnSpPr>
          <p:nvPr/>
        </p:nvCxnSpPr>
        <p:spPr bwMode="auto">
          <a:xfrm rot="5400000">
            <a:off x="4256250" y="3941178"/>
            <a:ext cx="1676400" cy="42444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9" name="Egyenes összekötő nyíllal 47"/>
          <p:cNvCxnSpPr>
            <a:cxnSpLocks noChangeShapeType="1"/>
            <a:stCxn id="102" idx="2"/>
            <a:endCxn id="23" idx="0"/>
          </p:cNvCxnSpPr>
          <p:nvPr/>
        </p:nvCxnSpPr>
        <p:spPr bwMode="auto">
          <a:xfrm rot="5400000">
            <a:off x="6652559" y="3893369"/>
            <a:ext cx="1758063" cy="10964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3" name="Egyenes összekötő nyíllal 47"/>
          <p:cNvCxnSpPr>
            <a:cxnSpLocks noChangeShapeType="1"/>
            <a:stCxn id="47" idx="2"/>
            <a:endCxn id="86" idx="0"/>
          </p:cNvCxnSpPr>
          <p:nvPr/>
        </p:nvCxnSpPr>
        <p:spPr bwMode="auto">
          <a:xfrm rot="5400000">
            <a:off x="3154442" y="3680424"/>
            <a:ext cx="2517454" cy="1405007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88" name="TextBox 87"/>
          <p:cNvSpPr txBox="1"/>
          <p:nvPr/>
        </p:nvSpPr>
        <p:spPr>
          <a:xfrm>
            <a:off x="5867400" y="76200"/>
            <a:ext cx="2656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New </a:t>
            </a:r>
            <a:r>
              <a:rPr lang="en-US" b="1" dirty="0" err="1" smtClean="0">
                <a:solidFill>
                  <a:srgbClr val="FF0000"/>
                </a:solidFill>
              </a:rPr>
              <a:t>Soproni</a:t>
            </a:r>
            <a:r>
              <a:rPr lang="en-US" b="1" dirty="0" smtClean="0">
                <a:solidFill>
                  <a:srgbClr val="FF0000"/>
                </a:solidFill>
              </a:rPr>
              <a:t> 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9" name="Down Arrow 88"/>
          <p:cNvSpPr/>
          <p:nvPr/>
        </p:nvSpPr>
        <p:spPr bwMode="auto">
          <a:xfrm>
            <a:off x="6951908" y="533400"/>
            <a:ext cx="484632" cy="5334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14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The Canadian Original Didn’t Take Itself So Seriously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I Am Canadian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1383792"/>
            <a:ext cx="72136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8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0658" name="Picture 2" descr="G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805488"/>
            <a:ext cx="19446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0659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828800" y="1338263"/>
            <a:ext cx="68056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630800"/>
          <a:lstStyle/>
          <a:p>
            <a:pPr marL="342900" indent="-342900" algn="ctr">
              <a:spcBef>
                <a:spcPct val="60000"/>
              </a:spcBef>
            </a:pPr>
            <a:r>
              <a:rPr lang="en-US" sz="4000" i="0" dirty="0">
                <a:solidFill>
                  <a:srgbClr val="7B7B7B"/>
                </a:solidFill>
                <a:cs typeface="Times New Roman" pitchFamily="18" charset="0"/>
              </a:rPr>
              <a:t>Revitalizing a Hungarian Icon</a:t>
            </a:r>
          </a:p>
          <a:p>
            <a:pPr marL="342900" indent="-342900" algn="ctr">
              <a:spcBef>
                <a:spcPct val="60000"/>
              </a:spcBef>
            </a:pPr>
            <a:endParaRPr lang="hu-HU" sz="3200" i="0" dirty="0">
              <a:solidFill>
                <a:schemeClr val="accent2"/>
              </a:solidFill>
              <a:latin typeface="Tahoma" pitchFamily="34" charset="0"/>
            </a:endParaRPr>
          </a:p>
        </p:txBody>
      </p:sp>
      <p:pic>
        <p:nvPicPr>
          <p:cNvPr id="2630660" name="Picture 4" descr="bereslogo"/>
          <p:cNvPicPr>
            <a:picLocks noChangeAspect="1" noChangeArrowheads="1"/>
          </p:cNvPicPr>
          <p:nvPr/>
        </p:nvPicPr>
        <p:blipFill>
          <a:blip r:embed="rId4" cstate="print"/>
          <a:srcRect b="29256"/>
          <a:stretch>
            <a:fillRect/>
          </a:stretch>
        </p:blipFill>
        <p:spPr bwMode="auto">
          <a:xfrm>
            <a:off x="3530601" y="1819653"/>
            <a:ext cx="2641600" cy="794960"/>
          </a:xfrm>
          <a:prstGeom prst="rect">
            <a:avLst/>
          </a:prstGeom>
          <a:noFill/>
        </p:spPr>
      </p:pic>
      <p:pic>
        <p:nvPicPr>
          <p:cNvPr id="2630661" name="Picture 5" descr="beres box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7F2EE"/>
              </a:clrFrom>
              <a:clrTo>
                <a:srgbClr val="E7F2EE">
                  <a:alpha val="0"/>
                </a:srgbClr>
              </a:clrTo>
            </a:clrChange>
          </a:blip>
          <a:srcRect r="25365"/>
          <a:stretch>
            <a:fillRect/>
          </a:stretch>
        </p:blipFill>
        <p:spPr bwMode="auto">
          <a:xfrm>
            <a:off x="7351713" y="4783138"/>
            <a:ext cx="1541462" cy="208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</a:t>
            </a:r>
            <a:r>
              <a:rPr lang="hu-HU"/>
              <a:t>é</a:t>
            </a:r>
            <a:r>
              <a:rPr lang="en-US"/>
              <a:t>res Brand Architecture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476375" y="998538"/>
            <a:ext cx="6577013" cy="1601788"/>
            <a:chOff x="930" y="629"/>
            <a:chExt cx="4143" cy="1009"/>
          </a:xfrm>
        </p:grpSpPr>
        <p:sp>
          <p:nvSpPr>
            <p:cNvPr id="2119695" name="Rectangle 15"/>
            <p:cNvSpPr>
              <a:spLocks noChangeArrowheads="1"/>
            </p:cNvSpPr>
            <p:nvPr/>
          </p:nvSpPr>
          <p:spPr bwMode="auto">
            <a:xfrm>
              <a:off x="930" y="629"/>
              <a:ext cx="4143" cy="998"/>
            </a:xfrm>
            <a:prstGeom prst="rect">
              <a:avLst/>
            </a:prstGeom>
            <a:gradFill rotWithShape="0">
              <a:gsLst>
                <a:gs pos="0">
                  <a:srgbClr val="FFCC66"/>
                </a:gs>
                <a:gs pos="50000">
                  <a:srgbClr val="FFCC66">
                    <a:gamma/>
                    <a:shade val="46275"/>
                    <a:invGamma/>
                  </a:srgbClr>
                </a:gs>
                <a:gs pos="100000">
                  <a:srgbClr val="FFCC66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 marL="60325" indent="168275" algn="ctr" eaLnBrk="0" hangingPunct="0">
                <a:spcBef>
                  <a:spcPct val="10000"/>
                </a:spcBef>
              </a:pPr>
              <a:r>
                <a:rPr lang="en-US" sz="2400" i="0">
                  <a:solidFill>
                    <a:schemeClr val="bg1"/>
                  </a:solidFill>
                </a:rPr>
                <a:t>Crucial Experience</a:t>
              </a:r>
            </a:p>
            <a:p>
              <a:pPr marL="60325" indent="168275" eaLnBrk="0" hangingPunct="0">
                <a:spcBef>
                  <a:spcPct val="10000"/>
                </a:spcBef>
              </a:pPr>
              <a:endParaRPr lang="en-US" sz="500" b="0" i="0">
                <a:solidFill>
                  <a:schemeClr val="bg1"/>
                </a:solidFill>
              </a:endParaRPr>
            </a:p>
          </p:txBody>
        </p:sp>
        <p:sp>
          <p:nvSpPr>
            <p:cNvPr id="2119703" name="Text Box 23"/>
            <p:cNvSpPr txBox="1">
              <a:spLocks noChangeArrowheads="1"/>
            </p:cNvSpPr>
            <p:nvPr/>
          </p:nvSpPr>
          <p:spPr bwMode="auto">
            <a:xfrm>
              <a:off x="1111" y="869"/>
              <a:ext cx="3856" cy="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hu-HU" sz="2000" i="0" dirty="0">
                  <a:solidFill>
                    <a:schemeClr val="bg1"/>
                  </a:solidFill>
                </a:rPr>
                <a:t> </a:t>
              </a:r>
              <a:r>
                <a:rPr lang="hu-HU" dirty="0">
                  <a:solidFill>
                    <a:schemeClr val="bg1"/>
                  </a:solidFill>
                </a:rPr>
                <a:t>Modern Hungarian Idealism</a:t>
              </a:r>
              <a:r>
                <a:rPr lang="hu-HU" sz="2000" i="0" dirty="0">
                  <a:solidFill>
                    <a:schemeClr val="bg1"/>
                  </a:solidFill>
                </a:rPr>
                <a:t> </a:t>
              </a:r>
              <a:endParaRPr lang="en-US" sz="2000" i="0" dirty="0">
                <a:solidFill>
                  <a:schemeClr val="bg1"/>
                </a:solidFill>
              </a:endParaRPr>
            </a:p>
            <a:p>
              <a:pPr lvl="1">
                <a:lnSpc>
                  <a:spcPct val="25000"/>
                </a:lnSpc>
                <a:spcBef>
                  <a:spcPct val="50000"/>
                </a:spcBef>
                <a:buFontTx/>
                <a:buChar char="•"/>
              </a:pPr>
              <a:r>
                <a:rPr lang="en-US" i="0" dirty="0">
                  <a:solidFill>
                    <a:schemeClr val="bg1"/>
                  </a:solidFill>
                </a:rPr>
                <a:t> </a:t>
              </a:r>
              <a:r>
                <a:rPr lang="en-US" sz="1600" i="0" dirty="0" smtClean="0">
                  <a:solidFill>
                    <a:schemeClr val="bg1"/>
                  </a:solidFill>
                </a:rPr>
                <a:t>C</a:t>
              </a:r>
              <a:r>
                <a:rPr lang="hu-HU" sz="1600" i="0" dirty="0">
                  <a:solidFill>
                    <a:schemeClr val="bg1"/>
                  </a:solidFill>
                </a:rPr>
                <a:t>lose to the heart</a:t>
              </a:r>
              <a:endParaRPr lang="en-US" sz="1600" i="0" dirty="0">
                <a:solidFill>
                  <a:schemeClr val="bg1"/>
                </a:solidFill>
              </a:endParaRPr>
            </a:p>
            <a:p>
              <a:pPr lvl="1">
                <a:lnSpc>
                  <a:spcPct val="45000"/>
                </a:lnSpc>
                <a:spcBef>
                  <a:spcPct val="50000"/>
                </a:spcBef>
                <a:buFontTx/>
                <a:buChar char="•"/>
              </a:pPr>
              <a:r>
                <a:rPr lang="en-US" sz="1600" i="0" dirty="0">
                  <a:solidFill>
                    <a:schemeClr val="bg1"/>
                  </a:solidFill>
                </a:rPr>
                <a:t>  Doing what’s right</a:t>
              </a:r>
            </a:p>
            <a:p>
              <a:pPr lvl="1">
                <a:lnSpc>
                  <a:spcPct val="45000"/>
                </a:lnSpc>
                <a:spcBef>
                  <a:spcPct val="50000"/>
                </a:spcBef>
                <a:buFontTx/>
                <a:buChar char="•"/>
              </a:pPr>
              <a:r>
                <a:rPr lang="en-US" sz="1600" i="0" dirty="0">
                  <a:solidFill>
                    <a:schemeClr val="bg1"/>
                  </a:solidFill>
                </a:rPr>
                <a:t>  The little guy who can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54000" y="4479925"/>
            <a:ext cx="8618538" cy="1655763"/>
            <a:chOff x="389" y="3340"/>
            <a:chExt cx="5601" cy="1131"/>
          </a:xfrm>
        </p:grpSpPr>
        <p:sp>
          <p:nvSpPr>
            <p:cNvPr id="2119701" name="Rectangle 21"/>
            <p:cNvSpPr>
              <a:spLocks noChangeArrowheads="1"/>
            </p:cNvSpPr>
            <p:nvPr/>
          </p:nvSpPr>
          <p:spPr bwMode="auto">
            <a:xfrm>
              <a:off x="389" y="3340"/>
              <a:ext cx="5600" cy="907"/>
            </a:xfrm>
            <a:prstGeom prst="rect">
              <a:avLst/>
            </a:prstGeom>
            <a:gradFill rotWithShape="0">
              <a:gsLst>
                <a:gs pos="0">
                  <a:srgbClr val="00CC66"/>
                </a:gs>
                <a:gs pos="50000">
                  <a:srgbClr val="00CC66">
                    <a:gamma/>
                    <a:shade val="46275"/>
                    <a:invGamma/>
                  </a:srgbClr>
                </a:gs>
                <a:gs pos="100000">
                  <a:srgbClr val="00CC66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/>
            <a:lstStyle/>
            <a:p>
              <a:pPr marL="60325" indent="168275" algn="ctr">
                <a:spcBef>
                  <a:spcPct val="10000"/>
                </a:spcBef>
              </a:pPr>
              <a:r>
                <a:rPr lang="en-US" sz="2000" i="0">
                  <a:solidFill>
                    <a:schemeClr val="bg1"/>
                  </a:solidFill>
                </a:rPr>
                <a:t>Cost of Entry </a:t>
              </a:r>
              <a:r>
                <a:rPr lang="hu-HU" sz="2000" i="0">
                  <a:solidFill>
                    <a:schemeClr val="bg1"/>
                  </a:solidFill>
                </a:rPr>
                <a:t>(Required </a:t>
              </a:r>
              <a:r>
                <a:rPr lang="en-US" sz="2000" i="0">
                  <a:solidFill>
                    <a:schemeClr val="bg1"/>
                  </a:solidFill>
                </a:rPr>
                <a:t>Features and Benefits</a:t>
              </a:r>
              <a:r>
                <a:rPr lang="hu-HU" sz="2000" i="0">
                  <a:solidFill>
                    <a:schemeClr val="bg1"/>
                  </a:solidFill>
                </a:rPr>
                <a:t>)</a:t>
              </a:r>
              <a:endParaRPr lang="en-US" sz="2000" i="0">
                <a:solidFill>
                  <a:schemeClr val="bg1"/>
                </a:solidFill>
              </a:endParaRPr>
            </a:p>
            <a:p>
              <a:pPr marL="60325" indent="168275" algn="ctr">
                <a:spcBef>
                  <a:spcPct val="10000"/>
                </a:spcBef>
              </a:pPr>
              <a:endParaRPr lang="en-US" sz="400" i="0">
                <a:solidFill>
                  <a:schemeClr val="bg1"/>
                </a:solidFill>
              </a:endParaRPr>
            </a:p>
          </p:txBody>
        </p:sp>
        <p:sp>
          <p:nvSpPr>
            <p:cNvPr id="2119702" name="Rectangle 22"/>
            <p:cNvSpPr>
              <a:spLocks noChangeArrowheads="1"/>
            </p:cNvSpPr>
            <p:nvPr/>
          </p:nvSpPr>
          <p:spPr bwMode="auto">
            <a:xfrm>
              <a:off x="390" y="3647"/>
              <a:ext cx="5600" cy="824"/>
            </a:xfrm>
            <a:prstGeom prst="rect">
              <a:avLst/>
            </a:prstGeom>
            <a:gradFill rotWithShape="0">
              <a:gsLst>
                <a:gs pos="0">
                  <a:srgbClr val="00CC66"/>
                </a:gs>
                <a:gs pos="50000">
                  <a:srgbClr val="00CC66">
                    <a:gamma/>
                    <a:shade val="46275"/>
                    <a:invGamma/>
                  </a:srgbClr>
                </a:gs>
                <a:gs pos="100000">
                  <a:srgbClr val="00CC66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marL="185738" indent="-185738">
                <a:spcBef>
                  <a:spcPct val="10000"/>
                </a:spcBef>
              </a:pPr>
              <a:endParaRPr lang="en-US" i="0">
                <a:solidFill>
                  <a:schemeClr val="bg1"/>
                </a:solidFill>
                <a:cs typeface="Arial" charset="0"/>
              </a:endParaRPr>
            </a:p>
          </p:txBody>
        </p:sp>
      </p:grpSp>
      <p:sp>
        <p:nvSpPr>
          <p:cNvPr id="2119710" name="Text Box 30"/>
          <p:cNvSpPr txBox="1">
            <a:spLocks noChangeArrowheads="1"/>
          </p:cNvSpPr>
          <p:nvPr/>
        </p:nvSpPr>
        <p:spPr bwMode="auto">
          <a:xfrm>
            <a:off x="1441450" y="5132388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000" i="0">
                <a:solidFill>
                  <a:schemeClr val="bg1"/>
                </a:solidFill>
              </a:rPr>
              <a:t>Nature</a:t>
            </a: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611188" y="2582863"/>
            <a:ext cx="8208962" cy="1871662"/>
            <a:chOff x="385" y="1627"/>
            <a:chExt cx="5171" cy="1179"/>
          </a:xfrm>
        </p:grpSpPr>
        <p:sp>
          <p:nvSpPr>
            <p:cNvPr id="2119696" name="Rectangle 16"/>
            <p:cNvSpPr>
              <a:spLocks noChangeArrowheads="1"/>
            </p:cNvSpPr>
            <p:nvPr/>
          </p:nvSpPr>
          <p:spPr bwMode="auto">
            <a:xfrm>
              <a:off x="385" y="1627"/>
              <a:ext cx="5080" cy="1179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50000">
                  <a:srgbClr val="FF3300">
                    <a:gamma/>
                    <a:shade val="46275"/>
                    <a:invGamma/>
                  </a:srgbClr>
                </a:gs>
                <a:gs pos="100000">
                  <a:srgbClr val="FF33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 marL="60325" indent="168275" algn="ctr">
                <a:spcBef>
                  <a:spcPct val="10000"/>
                </a:spcBef>
              </a:pPr>
              <a:r>
                <a:rPr lang="en-US" sz="2400" i="0">
                  <a:solidFill>
                    <a:schemeClr val="bg1"/>
                  </a:solidFill>
                </a:rPr>
                <a:t>Differentiation </a:t>
              </a:r>
              <a:r>
                <a:rPr lang="hu-HU" sz="2400" i="0">
                  <a:solidFill>
                    <a:schemeClr val="bg1"/>
                  </a:solidFill>
                </a:rPr>
                <a:t>(Motivational</a:t>
              </a:r>
              <a:r>
                <a:rPr lang="en-US" sz="2400" i="0">
                  <a:solidFill>
                    <a:schemeClr val="bg1"/>
                  </a:solidFill>
                </a:rPr>
                <a:t> Benefits</a:t>
              </a:r>
              <a:r>
                <a:rPr lang="hu-HU" sz="2400" i="0">
                  <a:solidFill>
                    <a:schemeClr val="bg1"/>
                  </a:solidFill>
                </a:rPr>
                <a:t>)</a:t>
              </a:r>
              <a:endParaRPr lang="en-US" sz="2400" i="0">
                <a:solidFill>
                  <a:schemeClr val="bg1"/>
                </a:solidFill>
              </a:endParaRPr>
            </a:p>
            <a:p>
              <a:pPr marL="60325" indent="168275">
                <a:spcBef>
                  <a:spcPct val="10000"/>
                </a:spcBef>
              </a:pPr>
              <a:endParaRPr lang="en-US" sz="400" b="0" i="0">
                <a:solidFill>
                  <a:schemeClr val="bg1"/>
                </a:solidFill>
              </a:endParaRPr>
            </a:p>
          </p:txBody>
        </p:sp>
        <p:sp>
          <p:nvSpPr>
            <p:cNvPr id="2119697" name="Rectangle 17"/>
            <p:cNvSpPr>
              <a:spLocks noChangeArrowheads="1"/>
            </p:cNvSpPr>
            <p:nvPr/>
          </p:nvSpPr>
          <p:spPr bwMode="auto">
            <a:xfrm>
              <a:off x="385" y="1928"/>
              <a:ext cx="2474" cy="878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50000">
                  <a:srgbClr val="FF3300">
                    <a:gamma/>
                    <a:shade val="46275"/>
                    <a:invGamma/>
                  </a:srgbClr>
                </a:gs>
                <a:gs pos="100000">
                  <a:srgbClr val="FF33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27432" rIns="18288"/>
            <a:lstStyle/>
            <a:p>
              <a:pPr marL="60325" indent="168275">
                <a:spcBef>
                  <a:spcPct val="10000"/>
                </a:spcBef>
              </a:pPr>
              <a:endParaRPr lang="en-US" sz="500" i="0">
                <a:solidFill>
                  <a:schemeClr val="bg1"/>
                </a:solidFill>
              </a:endParaRPr>
            </a:p>
            <a:p>
              <a:pPr marL="60325" indent="168275">
                <a:spcBef>
                  <a:spcPct val="20000"/>
                </a:spcBef>
                <a:buClr>
                  <a:schemeClr val="bg1"/>
                </a:buClr>
                <a:buFont typeface="Wingdings" pitchFamily="2" charset="2"/>
                <a:buChar char="§"/>
              </a:pPr>
              <a:endParaRPr lang="en-US" sz="1400" i="0">
                <a:solidFill>
                  <a:schemeClr val="bg1"/>
                </a:solidFill>
                <a:cs typeface="Arial" charset="0"/>
              </a:endParaRPr>
            </a:p>
            <a:p>
              <a:pPr marL="400050" lvl="1" indent="168275">
                <a:spcBef>
                  <a:spcPct val="20000"/>
                </a:spcBef>
                <a:buClr>
                  <a:schemeClr val="bg1"/>
                </a:buClr>
                <a:buFontTx/>
                <a:buChar char="•"/>
              </a:pPr>
              <a:endParaRPr lang="en-US" sz="1400" i="0">
                <a:solidFill>
                  <a:schemeClr val="bg1"/>
                </a:solidFill>
                <a:cs typeface="Arial" charset="0"/>
              </a:endParaRPr>
            </a:p>
            <a:p>
              <a:pPr marL="400050" lvl="1" indent="168275">
                <a:spcBef>
                  <a:spcPct val="20000"/>
                </a:spcBef>
                <a:buClr>
                  <a:schemeClr val="bg1"/>
                </a:buClr>
                <a:buFontTx/>
                <a:buChar char="•"/>
              </a:pPr>
              <a:endParaRPr lang="hu-HU" sz="1200" i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119699" name="Rectangle 19"/>
            <p:cNvSpPr>
              <a:spLocks noChangeArrowheads="1"/>
            </p:cNvSpPr>
            <p:nvPr/>
          </p:nvSpPr>
          <p:spPr bwMode="auto">
            <a:xfrm>
              <a:off x="2859" y="1912"/>
              <a:ext cx="2615" cy="878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50000">
                  <a:srgbClr val="FF3300">
                    <a:gamma/>
                    <a:shade val="46275"/>
                    <a:invGamma/>
                  </a:srgbClr>
                </a:gs>
                <a:gs pos="100000">
                  <a:srgbClr val="FF33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185738" indent="-185738">
                <a:lnSpc>
                  <a:spcPct val="110000"/>
                </a:lnSpc>
                <a:spcBef>
                  <a:spcPct val="20000"/>
                </a:spcBef>
                <a:buClr>
                  <a:schemeClr val="bg1"/>
                </a:buClr>
                <a:buFont typeface="Wingdings" pitchFamily="2" charset="2"/>
                <a:buNone/>
              </a:pPr>
              <a:endParaRPr lang="en-US" sz="1400" i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119704" name="Text Box 24"/>
            <p:cNvSpPr txBox="1">
              <a:spLocks noChangeArrowheads="1"/>
            </p:cNvSpPr>
            <p:nvPr/>
          </p:nvSpPr>
          <p:spPr bwMode="auto">
            <a:xfrm>
              <a:off x="639" y="1912"/>
              <a:ext cx="1763" cy="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hu-HU" sz="1600">
                  <a:solidFill>
                    <a:schemeClr val="bg1"/>
                  </a:solidFill>
                </a:rPr>
                <a:t>Belief</a:t>
              </a: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400" i="0">
                  <a:solidFill>
                    <a:schemeClr val="bg1"/>
                  </a:solidFill>
                </a:rPr>
                <a:t> </a:t>
              </a:r>
              <a:r>
                <a:rPr lang="hu-HU" sz="1400" i="0">
                  <a:solidFill>
                    <a:schemeClr val="bg1"/>
                  </a:solidFill>
                </a:rPr>
                <a:t>Ritual</a:t>
              </a:r>
              <a:r>
                <a:rPr lang="en-US" sz="1400" i="0">
                  <a:solidFill>
                    <a:schemeClr val="bg1"/>
                  </a:solidFill>
                </a:rPr>
                <a:t> and continuity</a:t>
              </a:r>
              <a:endParaRPr lang="hu-HU" sz="1400" i="0">
                <a:solidFill>
                  <a:schemeClr val="bg1"/>
                </a:solidFill>
              </a:endParaRP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400" i="0">
                  <a:solidFill>
                    <a:schemeClr val="bg1"/>
                  </a:solidFill>
                </a:rPr>
                <a:t> Balance and harmony</a:t>
              </a:r>
              <a:endParaRPr lang="hu-HU" sz="1400" i="0">
                <a:solidFill>
                  <a:schemeClr val="bg1"/>
                </a:solidFill>
              </a:endParaRP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600" i="0">
                  <a:solidFill>
                    <a:schemeClr val="bg1"/>
                  </a:solidFill>
                </a:rPr>
                <a:t> Dr. </a:t>
              </a:r>
              <a:r>
                <a:rPr lang="hu-HU" sz="1600" i="0">
                  <a:solidFill>
                    <a:schemeClr val="bg1"/>
                  </a:solidFill>
                </a:rPr>
                <a:t>Béres legend</a:t>
              </a:r>
              <a:endParaRPr lang="en-US" sz="1600" i="0">
                <a:solidFill>
                  <a:schemeClr val="bg1"/>
                </a:solidFill>
              </a:endParaRPr>
            </a:p>
          </p:txBody>
        </p:sp>
        <p:sp>
          <p:nvSpPr>
            <p:cNvPr id="2119706" name="Text Box 26"/>
            <p:cNvSpPr txBox="1">
              <a:spLocks noChangeArrowheads="1"/>
            </p:cNvSpPr>
            <p:nvPr/>
          </p:nvSpPr>
          <p:spPr bwMode="auto">
            <a:xfrm>
              <a:off x="3611" y="1688"/>
              <a:ext cx="1945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hu-HU" sz="1400" i="0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hu-HU" sz="1600">
                  <a:solidFill>
                    <a:schemeClr val="bg1"/>
                  </a:solidFill>
                </a:rPr>
                <a:t>Protects and Cures</a:t>
              </a: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400" i="0">
                  <a:solidFill>
                    <a:schemeClr val="bg1"/>
                  </a:solidFill>
                </a:rPr>
                <a:t> </a:t>
              </a:r>
              <a:r>
                <a:rPr lang="hu-HU" sz="1400" i="0">
                  <a:solidFill>
                    <a:schemeClr val="bg1"/>
                  </a:solidFill>
                </a:rPr>
                <a:t>Scientific Validation</a:t>
              </a:r>
              <a:endParaRPr lang="en-US" sz="1400" i="0">
                <a:solidFill>
                  <a:schemeClr val="bg1"/>
                </a:solidFill>
              </a:endParaRP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400" i="0">
                  <a:solidFill>
                    <a:schemeClr val="bg1"/>
                  </a:solidFill>
                </a:rPr>
                <a:t> Immunity story</a:t>
              </a:r>
              <a:endParaRPr lang="hu-HU" sz="1400" i="0">
                <a:solidFill>
                  <a:schemeClr val="bg1"/>
                </a:solidFill>
              </a:endParaRPr>
            </a:p>
            <a:p>
              <a:pPr lvl="1">
                <a:spcBef>
                  <a:spcPct val="50000"/>
                </a:spcBef>
                <a:buFontTx/>
                <a:buChar char="•"/>
              </a:pPr>
              <a:r>
                <a:rPr lang="en-US" sz="1600" i="0">
                  <a:solidFill>
                    <a:schemeClr val="bg1"/>
                  </a:solidFill>
                </a:rPr>
                <a:t> Dr. </a:t>
              </a:r>
              <a:r>
                <a:rPr lang="hu-HU" sz="1600" i="0">
                  <a:solidFill>
                    <a:schemeClr val="bg1"/>
                  </a:solidFill>
                </a:rPr>
                <a:t>Béres legend</a:t>
              </a:r>
              <a:endParaRPr lang="en-US" sz="1600" i="0">
                <a:solidFill>
                  <a:schemeClr val="bg1"/>
                </a:solidFill>
              </a:endParaRPr>
            </a:p>
          </p:txBody>
        </p:sp>
        <p:sp>
          <p:nvSpPr>
            <p:cNvPr id="2119707" name="Rectangle 27"/>
            <p:cNvSpPr>
              <a:spLocks noChangeArrowheads="1"/>
            </p:cNvSpPr>
            <p:nvPr/>
          </p:nvSpPr>
          <p:spPr bwMode="auto">
            <a:xfrm>
              <a:off x="431" y="2534"/>
              <a:ext cx="4944" cy="227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19711" name="Text Box 31"/>
          <p:cNvSpPr txBox="1">
            <a:spLocks noChangeArrowheads="1"/>
          </p:cNvSpPr>
          <p:nvPr/>
        </p:nvSpPr>
        <p:spPr bwMode="auto">
          <a:xfrm>
            <a:off x="3735388" y="5145088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2000" i="0">
                <a:solidFill>
                  <a:schemeClr val="bg1"/>
                </a:solidFill>
              </a:rPr>
              <a:t>Credibility</a:t>
            </a:r>
          </a:p>
        </p:txBody>
      </p:sp>
      <p:sp>
        <p:nvSpPr>
          <p:cNvPr id="2119712" name="Text Box 32"/>
          <p:cNvSpPr txBox="1">
            <a:spLocks noChangeArrowheads="1"/>
          </p:cNvSpPr>
          <p:nvPr/>
        </p:nvSpPr>
        <p:spPr bwMode="auto">
          <a:xfrm>
            <a:off x="6562725" y="5145088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000" i="0">
                <a:solidFill>
                  <a:schemeClr val="bg1"/>
                </a:solidFill>
              </a:rPr>
              <a:t>Science</a:t>
            </a:r>
          </a:p>
        </p:txBody>
      </p:sp>
      <p:sp>
        <p:nvSpPr>
          <p:cNvPr id="2119718" name="Line 38"/>
          <p:cNvSpPr>
            <a:spLocks noChangeShapeType="1"/>
          </p:cNvSpPr>
          <p:nvPr/>
        </p:nvSpPr>
        <p:spPr bwMode="auto">
          <a:xfrm>
            <a:off x="2527300" y="5334000"/>
            <a:ext cx="11811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19" name="Line 39"/>
          <p:cNvSpPr>
            <a:spLocks noChangeShapeType="1"/>
          </p:cNvSpPr>
          <p:nvPr/>
        </p:nvSpPr>
        <p:spPr bwMode="auto">
          <a:xfrm flipH="1">
            <a:off x="5321300" y="5346700"/>
            <a:ext cx="11684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20" name="Text Box 40"/>
          <p:cNvSpPr txBox="1">
            <a:spLocks noChangeArrowheads="1"/>
          </p:cNvSpPr>
          <p:nvPr/>
        </p:nvSpPr>
        <p:spPr bwMode="auto">
          <a:xfrm>
            <a:off x="2312988" y="5602288"/>
            <a:ext cx="4424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The </a:t>
            </a:r>
            <a:r>
              <a:rPr lang="hu-HU" sz="2400">
                <a:solidFill>
                  <a:schemeClr val="bg1"/>
                </a:solidFill>
              </a:rPr>
              <a:t>Science of Nature</a:t>
            </a:r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669925" y="1790700"/>
            <a:ext cx="7877175" cy="2413000"/>
            <a:chOff x="422" y="1128"/>
            <a:chExt cx="4962" cy="1520"/>
          </a:xfrm>
        </p:grpSpPr>
        <p:cxnSp>
          <p:nvCxnSpPr>
            <p:cNvPr id="2119732" name="AutoShape 52"/>
            <p:cNvCxnSpPr>
              <a:cxnSpLocks noChangeShapeType="1"/>
              <a:stCxn id="2119707" idx="1"/>
              <a:endCxn id="2119695" idx="1"/>
            </p:cNvCxnSpPr>
            <p:nvPr/>
          </p:nvCxnSpPr>
          <p:spPr bwMode="auto">
            <a:xfrm flipV="1">
              <a:off x="422" y="1128"/>
              <a:ext cx="508" cy="152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</p:cxnSp>
        <p:cxnSp>
          <p:nvCxnSpPr>
            <p:cNvPr id="2119734" name="AutoShape 54"/>
            <p:cNvCxnSpPr>
              <a:cxnSpLocks noChangeShapeType="1"/>
              <a:stCxn id="2119707" idx="3"/>
              <a:endCxn id="2119695" idx="3"/>
            </p:cNvCxnSpPr>
            <p:nvPr/>
          </p:nvCxnSpPr>
          <p:spPr bwMode="auto">
            <a:xfrm flipH="1" flipV="1">
              <a:off x="5073" y="1128"/>
              <a:ext cx="311" cy="152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3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1438" cy="754063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Measuring the Customer Impact of Different Propositions</a:t>
            </a:r>
          </a:p>
        </p:txBody>
      </p:sp>
      <p:sp>
        <p:nvSpPr>
          <p:cNvPr id="2523139" name="Text Box 3"/>
          <p:cNvSpPr txBox="1">
            <a:spLocks noChangeArrowheads="1"/>
          </p:cNvSpPr>
          <p:nvPr/>
        </p:nvSpPr>
        <p:spPr bwMode="auto">
          <a:xfrm>
            <a:off x="76200" y="2082800"/>
            <a:ext cx="1849930" cy="36933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>
                <a:solidFill>
                  <a:schemeClr val="accent2"/>
                </a:solidFill>
                <a:cs typeface="Arial" charset="0"/>
              </a:rPr>
              <a:t>Core Proposition</a:t>
            </a:r>
          </a:p>
        </p:txBody>
      </p:sp>
      <p:sp>
        <p:nvSpPr>
          <p:cNvPr id="2523140" name="Text Box 4"/>
          <p:cNvSpPr txBox="1">
            <a:spLocks noChangeArrowheads="1"/>
          </p:cNvSpPr>
          <p:nvPr/>
        </p:nvSpPr>
        <p:spPr bwMode="auto">
          <a:xfrm>
            <a:off x="76200" y="3933825"/>
            <a:ext cx="2371725" cy="861774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0" dirty="0">
                <a:solidFill>
                  <a:schemeClr val="accent2"/>
                </a:solidFill>
                <a:cs typeface="Arial" charset="0"/>
              </a:rPr>
              <a:t>Lead Consumer </a:t>
            </a:r>
            <a:r>
              <a:rPr lang="en-US" sz="2000" i="0" dirty="0" err="1">
                <a:solidFill>
                  <a:schemeClr val="accent2"/>
                </a:solidFill>
                <a:cs typeface="Arial" charset="0"/>
              </a:rPr>
              <a:t>Targe</a:t>
            </a:r>
            <a:r>
              <a:rPr lang="hu-HU" sz="2000" i="0" dirty="0">
                <a:solidFill>
                  <a:schemeClr val="accent2"/>
                </a:solidFill>
                <a:cs typeface="Arial" charset="0"/>
              </a:rPr>
              <a:t>t</a:t>
            </a:r>
          </a:p>
          <a:p>
            <a:r>
              <a:rPr lang="hu-HU" sz="1000" dirty="0">
                <a:solidFill>
                  <a:schemeClr val="accent2"/>
                </a:solidFill>
                <a:cs typeface="Arial" charset="0"/>
              </a:rPr>
              <a:t>(% of the Life Stage Population)</a:t>
            </a:r>
            <a:endParaRPr lang="en-US" sz="10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23141" name="Text Box 5"/>
          <p:cNvSpPr txBox="1">
            <a:spLocks noChangeArrowheads="1"/>
          </p:cNvSpPr>
          <p:nvPr/>
        </p:nvSpPr>
        <p:spPr bwMode="auto">
          <a:xfrm>
            <a:off x="88900" y="5157788"/>
            <a:ext cx="2701925" cy="52322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i="0" dirty="0">
                <a:solidFill>
                  <a:schemeClr val="accent2"/>
                </a:solidFill>
                <a:cs typeface="Arial" charset="0"/>
              </a:rPr>
              <a:t># Influenced Consumers</a:t>
            </a:r>
            <a:endParaRPr lang="hu-HU" sz="1800" i="0" dirty="0">
              <a:solidFill>
                <a:schemeClr val="accent2"/>
              </a:solidFill>
              <a:cs typeface="Arial" charset="0"/>
            </a:endParaRPr>
          </a:p>
          <a:p>
            <a:r>
              <a:rPr lang="hu-HU" sz="1000" dirty="0">
                <a:solidFill>
                  <a:schemeClr val="accent2"/>
                </a:solidFill>
                <a:cs typeface="Arial" charset="0"/>
              </a:rPr>
              <a:t>(% of the Life Stage Population)</a:t>
            </a:r>
            <a:endParaRPr lang="en-US" sz="10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23142" name="Text Box 6"/>
          <p:cNvSpPr txBox="1">
            <a:spLocks noChangeArrowheads="1"/>
          </p:cNvSpPr>
          <p:nvPr/>
        </p:nvSpPr>
        <p:spPr bwMode="auto">
          <a:xfrm>
            <a:off x="88900" y="6091238"/>
            <a:ext cx="2628900" cy="52322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i="0" dirty="0">
                <a:solidFill>
                  <a:schemeClr val="accent2"/>
                </a:solidFill>
                <a:cs typeface="Arial" charset="0"/>
              </a:rPr>
              <a:t>Total Consumer Impact</a:t>
            </a:r>
            <a:endParaRPr lang="hu-HU" sz="1800" i="0" dirty="0">
              <a:solidFill>
                <a:schemeClr val="accent2"/>
              </a:solidFill>
              <a:cs typeface="Arial" charset="0"/>
            </a:endParaRPr>
          </a:p>
          <a:p>
            <a:r>
              <a:rPr lang="hu-HU" sz="1000" dirty="0">
                <a:solidFill>
                  <a:schemeClr val="accent2"/>
                </a:solidFill>
                <a:cs typeface="Arial" charset="0"/>
              </a:rPr>
              <a:t>(% of the </a:t>
            </a:r>
            <a:r>
              <a:rPr lang="en-US" sz="1000" dirty="0">
                <a:solidFill>
                  <a:schemeClr val="accent2"/>
                </a:solidFill>
                <a:cs typeface="Arial" charset="0"/>
              </a:rPr>
              <a:t>Hungarian</a:t>
            </a:r>
            <a:r>
              <a:rPr lang="hu-HU" sz="1000" dirty="0">
                <a:solidFill>
                  <a:schemeClr val="accent2"/>
                </a:solidFill>
                <a:cs typeface="Arial" charset="0"/>
              </a:rPr>
              <a:t> Population)</a:t>
            </a:r>
            <a:endParaRPr lang="en-US" sz="10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23143" name="Line 7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23145" name="Text Box 9"/>
          <p:cNvSpPr txBox="1">
            <a:spLocks noChangeArrowheads="1"/>
          </p:cNvSpPr>
          <p:nvPr/>
        </p:nvSpPr>
        <p:spPr bwMode="auto">
          <a:xfrm>
            <a:off x="4838700" y="2681288"/>
            <a:ext cx="1768475" cy="64611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600" i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23146" name="Text Box 10"/>
          <p:cNvSpPr txBox="1">
            <a:spLocks noChangeArrowheads="1"/>
          </p:cNvSpPr>
          <p:nvPr/>
        </p:nvSpPr>
        <p:spPr bwMode="auto">
          <a:xfrm>
            <a:off x="2400300" y="2717800"/>
            <a:ext cx="2079625" cy="64611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en-US" sz="1600" i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523163" name="Text Box 27"/>
          <p:cNvSpPr txBox="1">
            <a:spLocks noChangeArrowheads="1"/>
          </p:cNvSpPr>
          <p:nvPr/>
        </p:nvSpPr>
        <p:spPr bwMode="auto">
          <a:xfrm>
            <a:off x="3028950" y="4897438"/>
            <a:ext cx="441325" cy="3048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1400">
                <a:solidFill>
                  <a:srgbClr val="CC0000"/>
                </a:solidFill>
                <a:cs typeface="Arial" charset="0"/>
              </a:rPr>
              <a:t>8</a:t>
            </a:r>
            <a:r>
              <a:rPr lang="en-US" sz="1400">
                <a:solidFill>
                  <a:srgbClr val="CC0000"/>
                </a:solidFill>
                <a:cs typeface="Arial" charset="0"/>
              </a:rPr>
              <a:t>%</a:t>
            </a:r>
            <a:endParaRPr lang="en-US" sz="1400" b="0">
              <a:cs typeface="Arial" charset="0"/>
            </a:endParaRPr>
          </a:p>
        </p:txBody>
      </p:sp>
      <p:sp>
        <p:nvSpPr>
          <p:cNvPr id="2523164" name="Text Box 28"/>
          <p:cNvSpPr txBox="1">
            <a:spLocks noChangeArrowheads="1"/>
          </p:cNvSpPr>
          <p:nvPr/>
        </p:nvSpPr>
        <p:spPr bwMode="auto">
          <a:xfrm>
            <a:off x="2551113" y="5294313"/>
            <a:ext cx="1392237" cy="307777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1400" dirty="0">
                <a:solidFill>
                  <a:srgbClr val="CC0000"/>
                </a:solidFill>
                <a:cs typeface="Arial" charset="0"/>
              </a:rPr>
              <a:t>4</a:t>
            </a:r>
            <a:r>
              <a:rPr lang="en-US" sz="1400" dirty="0" smtClean="0">
                <a:solidFill>
                  <a:srgbClr val="CC0000"/>
                </a:solidFill>
                <a:cs typeface="Arial" charset="0"/>
              </a:rPr>
              <a:t>%</a:t>
            </a:r>
            <a:endParaRPr lang="hu-HU" sz="14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523165" name="Text Box 29"/>
          <p:cNvSpPr txBox="1">
            <a:spLocks noChangeArrowheads="1"/>
          </p:cNvSpPr>
          <p:nvPr/>
        </p:nvSpPr>
        <p:spPr bwMode="auto">
          <a:xfrm>
            <a:off x="2566988" y="6140450"/>
            <a:ext cx="1392237" cy="307777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1400" dirty="0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en-US" sz="1400" dirty="0" smtClean="0">
                <a:solidFill>
                  <a:srgbClr val="CC0000"/>
                </a:solidFill>
                <a:cs typeface="Arial" charset="0"/>
              </a:rPr>
              <a:t>2%</a:t>
            </a:r>
            <a:endParaRPr lang="hu-HU" sz="1400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2523166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8613" y="3654425"/>
            <a:ext cx="833437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3167" name="Text Box 31"/>
          <p:cNvSpPr txBox="1">
            <a:spLocks noChangeArrowheads="1"/>
          </p:cNvSpPr>
          <p:nvPr/>
        </p:nvSpPr>
        <p:spPr bwMode="auto">
          <a:xfrm>
            <a:off x="2271713" y="1925638"/>
            <a:ext cx="2041525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rgbClr val="CC0000"/>
                </a:solidFill>
              </a:rPr>
              <a:t>Cures and Protects</a:t>
            </a:r>
          </a:p>
        </p:txBody>
      </p:sp>
      <p:sp>
        <p:nvSpPr>
          <p:cNvPr id="2523168" name="Text Box 32"/>
          <p:cNvSpPr txBox="1">
            <a:spLocks noChangeArrowheads="1"/>
          </p:cNvSpPr>
          <p:nvPr/>
        </p:nvSpPr>
        <p:spPr bwMode="auto">
          <a:xfrm>
            <a:off x="2552700" y="1090613"/>
            <a:ext cx="1444625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CC0000"/>
                </a:solidFill>
              </a:rPr>
              <a:t>Beres Legend</a:t>
            </a:r>
          </a:p>
        </p:txBody>
      </p:sp>
      <p:sp>
        <p:nvSpPr>
          <p:cNvPr id="2523169" name="Text Box 33"/>
          <p:cNvSpPr txBox="1">
            <a:spLocks noChangeArrowheads="1"/>
          </p:cNvSpPr>
          <p:nvPr/>
        </p:nvSpPr>
        <p:spPr bwMode="auto">
          <a:xfrm>
            <a:off x="2789238" y="682625"/>
            <a:ext cx="943335" cy="369332"/>
          </a:xfrm>
          <a:prstGeom prst="rect">
            <a:avLst/>
          </a:prstGeom>
          <a:solidFill>
            <a:srgbClr val="CC00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2523170" name="AutoShape 34"/>
          <p:cNvSpPr>
            <a:spLocks noChangeArrowheads="1"/>
          </p:cNvSpPr>
          <p:nvPr/>
        </p:nvSpPr>
        <p:spPr bwMode="auto">
          <a:xfrm>
            <a:off x="3040063" y="1719263"/>
            <a:ext cx="485775" cy="2222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3171" name="Text Box 35"/>
          <p:cNvSpPr txBox="1">
            <a:spLocks noChangeArrowheads="1"/>
          </p:cNvSpPr>
          <p:nvPr/>
        </p:nvSpPr>
        <p:spPr bwMode="auto">
          <a:xfrm>
            <a:off x="2734034" y="4608513"/>
            <a:ext cx="1042273" cy="307777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C0000"/>
                </a:solidFill>
                <a:cs typeface="Arial" charset="0"/>
              </a:rPr>
              <a:t>P</a:t>
            </a:r>
            <a:r>
              <a:rPr lang="en-US" sz="1400" b="1" i="0" dirty="0" smtClean="0">
                <a:solidFill>
                  <a:srgbClr val="CC0000"/>
                </a:solidFill>
                <a:cs typeface="Arial" charset="0"/>
              </a:rPr>
              <a:t>roviders</a:t>
            </a:r>
            <a:endParaRPr lang="en-US" sz="1400" b="1" i="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523172" name="Text Box 36"/>
          <p:cNvSpPr txBox="1">
            <a:spLocks noChangeArrowheads="1"/>
          </p:cNvSpPr>
          <p:nvPr/>
        </p:nvSpPr>
        <p:spPr bwMode="auto">
          <a:xfrm>
            <a:off x="2259013" y="2814638"/>
            <a:ext cx="2041525" cy="36933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CC0000"/>
                </a:solidFill>
              </a:rPr>
              <a:t>Natural Hungarian</a:t>
            </a:r>
          </a:p>
        </p:txBody>
      </p:sp>
      <p:sp>
        <p:nvSpPr>
          <p:cNvPr id="2523173" name="AutoShape 37"/>
          <p:cNvSpPr>
            <a:spLocks noChangeArrowheads="1"/>
          </p:cNvSpPr>
          <p:nvPr/>
        </p:nvSpPr>
        <p:spPr bwMode="auto">
          <a:xfrm>
            <a:off x="3027363" y="2608263"/>
            <a:ext cx="485775" cy="2222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132263" y="696913"/>
            <a:ext cx="2247900" cy="5751513"/>
            <a:chOff x="2603" y="439"/>
            <a:chExt cx="1416" cy="3623"/>
          </a:xfrm>
        </p:grpSpPr>
        <p:sp>
          <p:nvSpPr>
            <p:cNvPr id="2523147" name="Text Box 11"/>
            <p:cNvSpPr txBox="1">
              <a:spLocks noChangeArrowheads="1"/>
            </p:cNvSpPr>
            <p:nvPr/>
          </p:nvSpPr>
          <p:spPr bwMode="auto">
            <a:xfrm>
              <a:off x="2603" y="2621"/>
              <a:ext cx="423" cy="233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800" i="0">
                  <a:solidFill>
                    <a:schemeClr val="accent2"/>
                  </a:solidFill>
                  <a:cs typeface="Arial" charset="0"/>
                </a:rPr>
                <a:t>OR</a:t>
              </a:r>
              <a:endParaRPr lang="en-US" sz="1800" i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23175" name="Text Box 39"/>
            <p:cNvSpPr txBox="1">
              <a:spLocks noChangeArrowheads="1"/>
            </p:cNvSpPr>
            <p:nvPr/>
          </p:nvSpPr>
          <p:spPr bwMode="auto">
            <a:xfrm>
              <a:off x="3064" y="2903"/>
              <a:ext cx="672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i="0" dirty="0">
                  <a:solidFill>
                    <a:schemeClr val="accent2"/>
                  </a:solidFill>
                  <a:cs typeface="Arial" charset="0"/>
                </a:rPr>
                <a:t>Balancers</a:t>
              </a:r>
            </a:p>
          </p:txBody>
        </p:sp>
        <p:sp>
          <p:nvSpPr>
            <p:cNvPr id="2523176" name="Text Box 40"/>
            <p:cNvSpPr txBox="1">
              <a:spLocks noChangeArrowheads="1"/>
            </p:cNvSpPr>
            <p:nvPr/>
          </p:nvSpPr>
          <p:spPr bwMode="auto">
            <a:xfrm>
              <a:off x="3253" y="3096"/>
              <a:ext cx="288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400">
                  <a:solidFill>
                    <a:schemeClr val="accent2"/>
                  </a:solidFill>
                  <a:cs typeface="Arial" charset="0"/>
                </a:rPr>
                <a:t>8</a:t>
              </a:r>
              <a:r>
                <a:rPr lang="en-US" sz="1400">
                  <a:solidFill>
                    <a:schemeClr val="accent2"/>
                  </a:solidFill>
                  <a:cs typeface="Arial" charset="0"/>
                </a:rPr>
                <a:t>%</a:t>
              </a:r>
              <a:endParaRPr lang="en-US" sz="1400" b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23177" name="Text Box 41"/>
            <p:cNvSpPr txBox="1">
              <a:spLocks noChangeArrowheads="1"/>
            </p:cNvSpPr>
            <p:nvPr/>
          </p:nvSpPr>
          <p:spPr bwMode="auto">
            <a:xfrm>
              <a:off x="3256" y="3340"/>
              <a:ext cx="288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400" dirty="0" smtClean="0">
                  <a:solidFill>
                    <a:schemeClr val="accent2"/>
                  </a:solidFill>
                  <a:cs typeface="Arial" charset="0"/>
                </a:rPr>
                <a:t>9</a:t>
              </a:r>
              <a:r>
                <a:rPr lang="en-US" sz="1400" dirty="0" smtClean="0">
                  <a:solidFill>
                    <a:schemeClr val="accent2"/>
                  </a:solidFill>
                  <a:cs typeface="Arial" charset="0"/>
                </a:rPr>
                <a:t>%</a:t>
              </a:r>
              <a:endParaRPr lang="hu-HU" sz="1400" dirty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23178" name="Text Box 42"/>
            <p:cNvSpPr txBox="1">
              <a:spLocks noChangeArrowheads="1"/>
            </p:cNvSpPr>
            <p:nvPr/>
          </p:nvSpPr>
          <p:spPr bwMode="auto">
            <a:xfrm>
              <a:off x="3217" y="3868"/>
              <a:ext cx="350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>
                  <a:solidFill>
                    <a:schemeClr val="accent2"/>
                  </a:solidFill>
                  <a:cs typeface="Arial" charset="0"/>
                </a:rPr>
                <a:t>17%</a:t>
              </a:r>
              <a:endParaRPr lang="en-US" sz="1400" dirty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23179" name="Text Box 43"/>
            <p:cNvSpPr txBox="1">
              <a:spLocks noChangeArrowheads="1"/>
            </p:cNvSpPr>
            <p:nvPr/>
          </p:nvSpPr>
          <p:spPr bwMode="auto">
            <a:xfrm>
              <a:off x="2844" y="1209"/>
              <a:ext cx="1107" cy="233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solidFill>
                    <a:schemeClr val="accent2"/>
                  </a:solidFill>
                </a:rPr>
                <a:t>Healthy Life    </a:t>
              </a:r>
              <a:endParaRPr 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2523180" name="Text Box 44"/>
            <p:cNvSpPr txBox="1">
              <a:spLocks noChangeArrowheads="1"/>
            </p:cNvSpPr>
            <p:nvPr/>
          </p:nvSpPr>
          <p:spPr bwMode="auto">
            <a:xfrm>
              <a:off x="2785" y="1797"/>
              <a:ext cx="1234" cy="407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solidFill>
                    <a:schemeClr val="accent2"/>
                  </a:solidFill>
                </a:rPr>
                <a:t>Modern and Progressive</a:t>
              </a:r>
              <a:endParaRPr 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2523181" name="Text Box 45"/>
            <p:cNvSpPr txBox="1">
              <a:spLocks noChangeArrowheads="1"/>
            </p:cNvSpPr>
            <p:nvPr/>
          </p:nvSpPr>
          <p:spPr bwMode="auto">
            <a:xfrm>
              <a:off x="2837" y="696"/>
              <a:ext cx="1107" cy="407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solidFill>
                    <a:schemeClr val="accent2"/>
                  </a:solidFill>
                </a:rPr>
                <a:t>Modern Lifestyle</a:t>
              </a:r>
              <a:endParaRPr 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2523182" name="AutoShape 46"/>
            <p:cNvSpPr>
              <a:spLocks noChangeArrowheads="1"/>
            </p:cNvSpPr>
            <p:nvPr/>
          </p:nvSpPr>
          <p:spPr bwMode="auto">
            <a:xfrm>
              <a:off x="3246" y="1086"/>
              <a:ext cx="306" cy="1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523183" name="Text Box 47"/>
            <p:cNvSpPr txBox="1">
              <a:spLocks noChangeArrowheads="1"/>
            </p:cNvSpPr>
            <p:nvPr/>
          </p:nvSpPr>
          <p:spPr bwMode="auto">
            <a:xfrm>
              <a:off x="2931" y="439"/>
              <a:ext cx="920" cy="233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i="0" dirty="0" smtClean="0">
                  <a:solidFill>
                    <a:schemeClr val="bg1"/>
                  </a:solidFill>
                </a:rPr>
                <a:t>Good Choice</a:t>
              </a:r>
              <a:endParaRPr lang="en-US" sz="1800" i="0" dirty="0">
                <a:solidFill>
                  <a:schemeClr val="bg1"/>
                </a:solidFill>
              </a:endParaRPr>
            </a:p>
          </p:txBody>
        </p:sp>
        <p:sp>
          <p:nvSpPr>
            <p:cNvPr id="2523184" name="AutoShape 48"/>
            <p:cNvSpPr>
              <a:spLocks noChangeArrowheads="1"/>
            </p:cNvSpPr>
            <p:nvPr/>
          </p:nvSpPr>
          <p:spPr bwMode="auto">
            <a:xfrm>
              <a:off x="3247" y="1671"/>
              <a:ext cx="306" cy="1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pic>
          <p:nvPicPr>
            <p:cNvPr id="2523185" name="Picture 49" descr="balancer"/>
            <p:cNvPicPr>
              <a:picLocks noChangeAspect="1" noChangeArrowheads="1"/>
            </p:cNvPicPr>
            <p:nvPr/>
          </p:nvPicPr>
          <p:blipFill>
            <a:blip r:embed="rId4" cstate="print"/>
            <a:srcRect l="11597" t="6378" r="16235"/>
            <a:stretch>
              <a:fillRect/>
            </a:stretch>
          </p:blipFill>
          <p:spPr bwMode="auto">
            <a:xfrm>
              <a:off x="3158" y="2262"/>
              <a:ext cx="511" cy="672"/>
            </a:xfrm>
            <a:prstGeom prst="rect">
              <a:avLst/>
            </a:prstGeom>
            <a:noFill/>
          </p:spPr>
        </p:pic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6627813" y="700088"/>
            <a:ext cx="2636837" cy="6170612"/>
            <a:chOff x="4175" y="441"/>
            <a:chExt cx="1661" cy="3887"/>
          </a:xfrm>
        </p:grpSpPr>
        <p:sp>
          <p:nvSpPr>
            <p:cNvPr id="2523144" name="Text Box 8"/>
            <p:cNvSpPr txBox="1">
              <a:spLocks noChangeArrowheads="1"/>
            </p:cNvSpPr>
            <p:nvPr/>
          </p:nvSpPr>
          <p:spPr bwMode="auto">
            <a:xfrm>
              <a:off x="4334" y="1680"/>
              <a:ext cx="1458" cy="40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 sz="1600" i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23148" name="Rectangle 12"/>
            <p:cNvSpPr>
              <a:spLocks noChangeArrowheads="1"/>
            </p:cNvSpPr>
            <p:nvPr/>
          </p:nvSpPr>
          <p:spPr bwMode="auto">
            <a:xfrm>
              <a:off x="4235" y="674"/>
              <a:ext cx="1525" cy="3654"/>
            </a:xfrm>
            <a:prstGeom prst="rect">
              <a:avLst/>
            </a:prstGeom>
            <a:gradFill rotWithShape="1">
              <a:gsLst>
                <a:gs pos="0">
                  <a:srgbClr val="FFFF66">
                    <a:alpha val="60001"/>
                  </a:srgbClr>
                </a:gs>
                <a:gs pos="50000">
                  <a:srgbClr val="FFFF66">
                    <a:gamma/>
                    <a:shade val="46275"/>
                    <a:invGamma/>
                  </a:srgbClr>
                </a:gs>
                <a:gs pos="100000">
                  <a:srgbClr val="FFFF66">
                    <a:alpha val="60001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3149" name="Text Box 13"/>
            <p:cNvSpPr txBox="1">
              <a:spLocks noChangeArrowheads="1"/>
            </p:cNvSpPr>
            <p:nvPr/>
          </p:nvSpPr>
          <p:spPr bwMode="auto">
            <a:xfrm>
              <a:off x="4207" y="2911"/>
              <a:ext cx="807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hu-HU" sz="1400" b="1" i="0" dirty="0">
                  <a:cs typeface="Arial" charset="0"/>
                </a:rPr>
                <a:t>Alternatives</a:t>
              </a:r>
              <a:endParaRPr lang="en-US" sz="1400" b="1" i="0" dirty="0">
                <a:cs typeface="Arial" charset="0"/>
              </a:endParaRPr>
            </a:p>
          </p:txBody>
        </p:sp>
        <p:sp>
          <p:nvSpPr>
            <p:cNvPr id="2523150" name="Text Box 14"/>
            <p:cNvSpPr txBox="1">
              <a:spLocks noChangeArrowheads="1"/>
            </p:cNvSpPr>
            <p:nvPr/>
          </p:nvSpPr>
          <p:spPr bwMode="auto">
            <a:xfrm>
              <a:off x="4480" y="3093"/>
              <a:ext cx="288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400" dirty="0" smtClean="0">
                  <a:cs typeface="Arial" charset="0"/>
                </a:rPr>
                <a:t>8</a:t>
              </a:r>
              <a:r>
                <a:rPr lang="en-US" sz="1400" dirty="0" smtClean="0">
                  <a:cs typeface="Arial" charset="0"/>
                </a:rPr>
                <a:t>%</a:t>
              </a:r>
              <a:endParaRPr lang="en-US" sz="1400" b="0" dirty="0">
                <a:cs typeface="Arial" charset="0"/>
              </a:endParaRPr>
            </a:p>
          </p:txBody>
        </p:sp>
        <p:sp>
          <p:nvSpPr>
            <p:cNvPr id="2523151" name="Text Box 15"/>
            <p:cNvSpPr txBox="1">
              <a:spLocks noChangeArrowheads="1"/>
            </p:cNvSpPr>
            <p:nvPr/>
          </p:nvSpPr>
          <p:spPr bwMode="auto">
            <a:xfrm>
              <a:off x="4175" y="3343"/>
              <a:ext cx="877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>
                  <a:cs typeface="Arial" charset="0"/>
                </a:rPr>
                <a:t>6%</a:t>
              </a:r>
              <a:endParaRPr lang="hu-HU" sz="1400" dirty="0">
                <a:cs typeface="Arial" charset="0"/>
              </a:endParaRPr>
            </a:p>
          </p:txBody>
        </p:sp>
        <p:sp>
          <p:nvSpPr>
            <p:cNvPr id="2523152" name="Text Box 16"/>
            <p:cNvSpPr txBox="1">
              <a:spLocks noChangeArrowheads="1"/>
            </p:cNvSpPr>
            <p:nvPr/>
          </p:nvSpPr>
          <p:spPr bwMode="auto">
            <a:xfrm>
              <a:off x="4868" y="3879"/>
              <a:ext cx="350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>
                  <a:cs typeface="Arial" charset="0"/>
                </a:rPr>
                <a:t>39%</a:t>
              </a:r>
              <a:endParaRPr lang="hu-HU" sz="1400" dirty="0">
                <a:cs typeface="Arial" charset="0"/>
              </a:endParaRPr>
            </a:p>
          </p:txBody>
        </p:sp>
        <p:sp>
          <p:nvSpPr>
            <p:cNvPr id="2523153" name="Text Box 17"/>
            <p:cNvSpPr txBox="1">
              <a:spLocks noChangeArrowheads="1"/>
            </p:cNvSpPr>
            <p:nvPr/>
          </p:nvSpPr>
          <p:spPr bwMode="auto">
            <a:xfrm>
              <a:off x="4215" y="1795"/>
              <a:ext cx="1481" cy="407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>
                  <a:solidFill>
                    <a:schemeClr val="tx2"/>
                  </a:solidFill>
                </a:rPr>
                <a:t>Modern Hungarian Idealism</a:t>
              </a:r>
            </a:p>
          </p:txBody>
        </p:sp>
        <p:pic>
          <p:nvPicPr>
            <p:cNvPr id="2523154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 t="12511" b="4083"/>
            <a:stretch>
              <a:fillRect/>
            </a:stretch>
          </p:blipFill>
          <p:spPr bwMode="auto">
            <a:xfrm>
              <a:off x="4318" y="2276"/>
              <a:ext cx="567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23155" name="Text Box 19"/>
            <p:cNvSpPr txBox="1">
              <a:spLocks noChangeArrowheads="1"/>
            </p:cNvSpPr>
            <p:nvPr/>
          </p:nvSpPr>
          <p:spPr bwMode="auto">
            <a:xfrm>
              <a:off x="4234" y="441"/>
              <a:ext cx="1526" cy="237"/>
            </a:xfrm>
            <a:prstGeom prst="rect">
              <a:avLst/>
            </a:prstGeom>
            <a:gradFill rotWithShape="1">
              <a:gsLst>
                <a:gs pos="0">
                  <a:srgbClr val="FFFF66">
                    <a:gamma/>
                    <a:shade val="46275"/>
                    <a:invGamma/>
                  </a:srgbClr>
                </a:gs>
                <a:gs pos="100000">
                  <a:srgbClr val="FFFF66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i="0" dirty="0"/>
                <a:t>     </a:t>
              </a:r>
              <a:r>
                <a:rPr lang="en-US" sz="1800" i="0" dirty="0" smtClean="0"/>
                <a:t>   </a:t>
              </a:r>
              <a:r>
                <a:rPr lang="en-US" sz="1800" i="0" dirty="0"/>
                <a:t>Best Choice</a:t>
              </a:r>
            </a:p>
          </p:txBody>
        </p:sp>
        <p:sp>
          <p:nvSpPr>
            <p:cNvPr id="2523156" name="Text Box 20"/>
            <p:cNvSpPr txBox="1">
              <a:spLocks noChangeArrowheads="1"/>
            </p:cNvSpPr>
            <p:nvPr/>
          </p:nvSpPr>
          <p:spPr bwMode="auto">
            <a:xfrm>
              <a:off x="4318" y="727"/>
              <a:ext cx="1343" cy="233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chemeClr val="tx2"/>
                  </a:solidFill>
                </a:rPr>
                <a:t>Science </a:t>
              </a:r>
              <a:r>
                <a:rPr lang="en-US" sz="1800" u="sng" dirty="0">
                  <a:solidFill>
                    <a:schemeClr val="tx2"/>
                  </a:solidFill>
                </a:rPr>
                <a:t>of</a:t>
              </a:r>
              <a:r>
                <a:rPr lang="en-US" sz="1800" dirty="0">
                  <a:solidFill>
                    <a:schemeClr val="tx2"/>
                  </a:solidFill>
                </a:rPr>
                <a:t> </a:t>
              </a:r>
              <a:r>
                <a:rPr lang="en-US" sz="1800" dirty="0" smtClean="0">
                  <a:solidFill>
                    <a:schemeClr val="tx2"/>
                  </a:solidFill>
                </a:rPr>
                <a:t>Nature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523157" name="Text Box 21"/>
            <p:cNvSpPr txBox="1">
              <a:spLocks noChangeArrowheads="1"/>
            </p:cNvSpPr>
            <p:nvPr/>
          </p:nvSpPr>
          <p:spPr bwMode="auto">
            <a:xfrm>
              <a:off x="4209" y="1188"/>
              <a:ext cx="1613" cy="407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800" dirty="0" err="1">
                  <a:solidFill>
                    <a:schemeClr val="tx2"/>
                  </a:solidFill>
                </a:rPr>
                <a:t>Beres</a:t>
              </a:r>
              <a:r>
                <a:rPr lang="en-US" sz="1800" dirty="0">
                  <a:solidFill>
                    <a:schemeClr val="tx2"/>
                  </a:solidFill>
                </a:rPr>
                <a:t> Legend</a:t>
              </a:r>
            </a:p>
            <a:p>
              <a:pPr algn="ctr"/>
              <a:r>
                <a:rPr lang="en-US" sz="1800" dirty="0">
                  <a:solidFill>
                    <a:schemeClr val="tx2"/>
                  </a:solidFill>
                </a:rPr>
                <a:t>(Belief/Validation)</a:t>
              </a:r>
            </a:p>
          </p:txBody>
        </p:sp>
        <p:sp>
          <p:nvSpPr>
            <p:cNvPr id="2523158" name="AutoShape 22"/>
            <p:cNvSpPr>
              <a:spLocks noChangeArrowheads="1"/>
            </p:cNvSpPr>
            <p:nvPr/>
          </p:nvSpPr>
          <p:spPr bwMode="auto">
            <a:xfrm>
              <a:off x="4804" y="1672"/>
              <a:ext cx="306" cy="1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3159" name="AutoShape 23"/>
            <p:cNvSpPr>
              <a:spLocks noChangeArrowheads="1"/>
            </p:cNvSpPr>
            <p:nvPr/>
          </p:nvSpPr>
          <p:spPr bwMode="auto">
            <a:xfrm>
              <a:off x="4810" y="1057"/>
              <a:ext cx="306" cy="1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23186" name="Picture 50" descr="200129143-001"/>
            <p:cNvPicPr>
              <a:picLocks noChangeAspect="1" noChangeArrowheads="1"/>
            </p:cNvPicPr>
            <p:nvPr/>
          </p:nvPicPr>
          <p:blipFill>
            <a:blip r:embed="rId6" cstate="print"/>
            <a:srcRect l="30402" t="9680" r="17590" b="17592"/>
            <a:stretch>
              <a:fillRect/>
            </a:stretch>
          </p:blipFill>
          <p:spPr bwMode="auto">
            <a:xfrm>
              <a:off x="5120" y="2261"/>
              <a:ext cx="604" cy="640"/>
            </a:xfrm>
            <a:prstGeom prst="rect">
              <a:avLst/>
            </a:prstGeom>
            <a:noFill/>
          </p:spPr>
        </p:pic>
        <p:sp>
          <p:nvSpPr>
            <p:cNvPr id="2523187" name="Line 51"/>
            <p:cNvSpPr>
              <a:spLocks noChangeShapeType="1"/>
            </p:cNvSpPr>
            <p:nvPr/>
          </p:nvSpPr>
          <p:spPr bwMode="auto">
            <a:xfrm>
              <a:off x="4936" y="258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23188" name="Text Box 52"/>
            <p:cNvSpPr txBox="1">
              <a:spLocks noChangeArrowheads="1"/>
            </p:cNvSpPr>
            <p:nvPr/>
          </p:nvSpPr>
          <p:spPr bwMode="auto">
            <a:xfrm>
              <a:off x="5045" y="2911"/>
              <a:ext cx="745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hu-HU" sz="1400" b="1" i="0" dirty="0">
                  <a:cs typeface="Arial" charset="0"/>
                </a:rPr>
                <a:t>Actualizers</a:t>
              </a:r>
              <a:endParaRPr lang="en-US" sz="1400" b="1" i="0" dirty="0">
                <a:cs typeface="Arial" charset="0"/>
              </a:endParaRPr>
            </a:p>
          </p:txBody>
        </p:sp>
        <p:sp>
          <p:nvSpPr>
            <p:cNvPr id="2523189" name="Text Box 53"/>
            <p:cNvSpPr txBox="1">
              <a:spLocks noChangeArrowheads="1"/>
            </p:cNvSpPr>
            <p:nvPr/>
          </p:nvSpPr>
          <p:spPr bwMode="auto">
            <a:xfrm>
              <a:off x="5225" y="3093"/>
              <a:ext cx="350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400" dirty="0" smtClean="0">
                  <a:cs typeface="Arial" charset="0"/>
                </a:rPr>
                <a:t>13</a:t>
              </a:r>
              <a:r>
                <a:rPr lang="en-US" sz="1400" dirty="0" smtClean="0">
                  <a:cs typeface="Arial" charset="0"/>
                </a:rPr>
                <a:t>%</a:t>
              </a:r>
              <a:endParaRPr lang="en-US" sz="1400" b="0" dirty="0">
                <a:cs typeface="Arial" charset="0"/>
              </a:endParaRPr>
            </a:p>
          </p:txBody>
        </p:sp>
        <p:sp>
          <p:nvSpPr>
            <p:cNvPr id="2523190" name="Text Box 54"/>
            <p:cNvSpPr txBox="1">
              <a:spLocks noChangeArrowheads="1"/>
            </p:cNvSpPr>
            <p:nvPr/>
          </p:nvSpPr>
          <p:spPr bwMode="auto">
            <a:xfrm>
              <a:off x="4959" y="3343"/>
              <a:ext cx="877" cy="19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u-HU" sz="1400" dirty="0" smtClean="0">
                  <a:cs typeface="Arial" charset="0"/>
                </a:rPr>
                <a:t>1</a:t>
              </a:r>
              <a:r>
                <a:rPr lang="en-US" sz="1400" dirty="0" smtClean="0">
                  <a:cs typeface="Arial" charset="0"/>
                </a:rPr>
                <a:t>2%</a:t>
              </a:r>
              <a:endParaRPr lang="hu-HU" sz="1400" dirty="0">
                <a:cs typeface="Arial" charset="0"/>
              </a:endParaRPr>
            </a:p>
          </p:txBody>
        </p:sp>
      </p:grpSp>
      <p:sp>
        <p:nvSpPr>
          <p:cNvPr id="2523160" name="Line 24"/>
          <p:cNvSpPr>
            <a:spLocks noChangeShapeType="1"/>
          </p:cNvSpPr>
          <p:nvPr/>
        </p:nvSpPr>
        <p:spPr bwMode="auto">
          <a:xfrm>
            <a:off x="0" y="35306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523161" name="Line 25"/>
          <p:cNvSpPr>
            <a:spLocks noChangeShapeType="1"/>
          </p:cNvSpPr>
          <p:nvPr/>
        </p:nvSpPr>
        <p:spPr bwMode="auto">
          <a:xfrm>
            <a:off x="0" y="6092825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18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447800" y="304800"/>
            <a:ext cx="6705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Beres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’ Inclusive Hungarian Values  </a:t>
            </a:r>
            <a:r>
              <a:rPr lang="en-US" sz="2800" i="1" dirty="0" smtClean="0">
                <a:solidFill>
                  <a:srgbClr val="000000"/>
                </a:solidFill>
                <a:latin typeface="+mj-lt"/>
              </a:rPr>
              <a:t>Show It, Don’t Say It</a:t>
            </a:r>
            <a:endParaRPr lang="en-US" sz="2800" i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beres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137160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6"/>
          <p:cNvPicPr>
            <a:picLocks noChangeAspect="1" noChangeArrowheads="1"/>
          </p:cNvPicPr>
          <p:nvPr/>
        </p:nvPicPr>
        <p:blipFill>
          <a:blip r:embed="rId2" cstate="print"/>
          <a:srcRect l="20591" t="63299" r="60685" b="22058"/>
          <a:stretch>
            <a:fillRect/>
          </a:stretch>
        </p:blipFill>
        <p:spPr bwMode="auto">
          <a:xfrm>
            <a:off x="1326286" y="2013399"/>
            <a:ext cx="860757" cy="61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066800" y="1780401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Alternatives (E)</a:t>
            </a:r>
            <a:endParaRPr lang="en-US" sz="1200" b="1" dirty="0"/>
          </a:p>
        </p:txBody>
      </p:sp>
      <p:grpSp>
        <p:nvGrpSpPr>
          <p:cNvPr id="2" name="Group 18"/>
          <p:cNvGrpSpPr/>
          <p:nvPr/>
        </p:nvGrpSpPr>
        <p:grpSpPr>
          <a:xfrm>
            <a:off x="2662594" y="2895611"/>
            <a:ext cx="1376006" cy="942001"/>
            <a:chOff x="5921355" y="3962400"/>
            <a:chExt cx="1705386" cy="1156925"/>
          </a:xfrm>
        </p:grpSpPr>
        <p:pic>
          <p:nvPicPr>
            <p:cNvPr id="20" name="Picture 115"/>
            <p:cNvPicPr>
              <a:picLocks noChangeAspect="1" noChangeArrowheads="1"/>
            </p:cNvPicPr>
            <p:nvPr/>
          </p:nvPicPr>
          <p:blipFill>
            <a:blip r:embed="rId3" cstate="print"/>
            <a:srcRect l="20591" t="63299" r="60685" b="22058"/>
            <a:stretch>
              <a:fillRect/>
            </a:stretch>
          </p:blipFill>
          <p:spPr bwMode="auto">
            <a:xfrm>
              <a:off x="6248400" y="3962400"/>
              <a:ext cx="1066800" cy="752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921355" y="4552328"/>
              <a:ext cx="1705386" cy="56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Chardonnay </a:t>
              </a:r>
            </a:p>
            <a:p>
              <a:pPr algn="ctr"/>
              <a:r>
                <a:rPr lang="en-US" sz="1200" b="1" dirty="0" smtClean="0"/>
                <a:t>Girls (E)</a:t>
              </a:r>
              <a:endParaRPr lang="en-US" sz="1200" b="1" dirty="0"/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6324601" y="5320625"/>
            <a:ext cx="1143000" cy="1080175"/>
            <a:chOff x="3336443" y="3581400"/>
            <a:chExt cx="1416603" cy="1326629"/>
          </a:xfrm>
        </p:grpSpPr>
        <p:pic>
          <p:nvPicPr>
            <p:cNvPr id="23" name="Picture 104"/>
            <p:cNvPicPr>
              <a:picLocks noChangeAspect="1" noChangeArrowheads="1"/>
            </p:cNvPicPr>
            <p:nvPr/>
          </p:nvPicPr>
          <p:blipFill>
            <a:blip r:embed="rId4" cstate="print"/>
            <a:srcRect l="21928" t="61816" r="60685" b="21687"/>
            <a:stretch>
              <a:fillRect/>
            </a:stretch>
          </p:blipFill>
          <p:spPr bwMode="auto">
            <a:xfrm>
              <a:off x="3657600" y="3581400"/>
              <a:ext cx="990600" cy="84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3336443" y="4341030"/>
              <a:ext cx="141660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Revitalizers</a:t>
              </a:r>
              <a:r>
                <a:rPr lang="en-US" sz="1200" b="1" dirty="0" smtClean="0"/>
                <a:t> (P)</a:t>
              </a:r>
              <a:endParaRPr lang="en-US" sz="1200" b="1" dirty="0"/>
            </a:p>
          </p:txBody>
        </p:sp>
      </p:grpSp>
      <p:grpSp>
        <p:nvGrpSpPr>
          <p:cNvPr id="4" name="Group 24"/>
          <p:cNvGrpSpPr/>
          <p:nvPr/>
        </p:nvGrpSpPr>
        <p:grpSpPr>
          <a:xfrm>
            <a:off x="4572000" y="4800600"/>
            <a:ext cx="973104" cy="886599"/>
            <a:chOff x="6312991" y="609600"/>
            <a:chExt cx="1206040" cy="1088885"/>
          </a:xfrm>
        </p:grpSpPr>
        <p:pic>
          <p:nvPicPr>
            <p:cNvPr id="26" name="Picture 110"/>
            <p:cNvPicPr>
              <a:picLocks noChangeAspect="1" noChangeArrowheads="1"/>
            </p:cNvPicPr>
            <p:nvPr/>
          </p:nvPicPr>
          <p:blipFill>
            <a:blip r:embed="rId5" cstate="print"/>
            <a:srcRect l="22736" t="62280" r="63890" b="21780"/>
            <a:stretch>
              <a:fillRect/>
            </a:stretch>
          </p:blipFill>
          <p:spPr bwMode="auto">
            <a:xfrm>
              <a:off x="6553200" y="609600"/>
              <a:ext cx="762000" cy="81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6312991" y="1358286"/>
              <a:ext cx="1206040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Nesters (E)</a:t>
              </a:r>
              <a:endParaRPr lang="en-US" sz="1200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6248400" y="3886200"/>
            <a:ext cx="984805" cy="914603"/>
            <a:chOff x="7643830" y="762000"/>
            <a:chExt cx="1107739" cy="1058864"/>
          </a:xfrm>
        </p:grpSpPr>
        <p:pic>
          <p:nvPicPr>
            <p:cNvPr id="29" name="Picture 109"/>
            <p:cNvPicPr>
              <a:picLocks noChangeAspect="1" noChangeArrowheads="1"/>
            </p:cNvPicPr>
            <p:nvPr/>
          </p:nvPicPr>
          <p:blipFill>
            <a:blip r:embed="rId6" cstate="print"/>
            <a:srcRect l="21928" t="63299" r="62023" b="22336"/>
            <a:stretch>
              <a:fillRect/>
            </a:stretch>
          </p:blipFill>
          <p:spPr bwMode="auto">
            <a:xfrm>
              <a:off x="7772400" y="762000"/>
              <a:ext cx="914400" cy="738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TextBox 29"/>
            <p:cNvSpPr txBox="1"/>
            <p:nvPr/>
          </p:nvSpPr>
          <p:spPr>
            <a:xfrm>
              <a:off x="7643830" y="1500174"/>
              <a:ext cx="1107739" cy="320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Grasper (E)</a:t>
              </a:r>
              <a:endParaRPr lang="en-US" sz="1200" b="1" dirty="0"/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380998" y="5029200"/>
            <a:ext cx="990600" cy="1070466"/>
            <a:chOff x="6235138" y="1752600"/>
            <a:chExt cx="1227724" cy="1314705"/>
          </a:xfrm>
        </p:grpSpPr>
        <p:pic>
          <p:nvPicPr>
            <p:cNvPr id="32" name="Picture 111"/>
            <p:cNvPicPr>
              <a:picLocks noChangeAspect="1" noChangeArrowheads="1"/>
            </p:cNvPicPr>
            <p:nvPr/>
          </p:nvPicPr>
          <p:blipFill>
            <a:blip r:embed="rId7" cstate="print"/>
            <a:srcRect l="21928" t="63299" r="63360" b="22151"/>
            <a:stretch>
              <a:fillRect/>
            </a:stretch>
          </p:blipFill>
          <p:spPr bwMode="auto">
            <a:xfrm>
              <a:off x="6477000" y="1752600"/>
              <a:ext cx="8382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Box 32"/>
            <p:cNvSpPr txBox="1"/>
            <p:nvPr/>
          </p:nvSpPr>
          <p:spPr>
            <a:xfrm>
              <a:off x="6235138" y="2500306"/>
              <a:ext cx="1227724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Hedonists (E)</a:t>
              </a:r>
              <a:endParaRPr lang="en-US" sz="1200" b="1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3373780" y="4110335"/>
            <a:ext cx="883824" cy="995065"/>
            <a:chOff x="7573172" y="1752600"/>
            <a:chExt cx="1095388" cy="1222100"/>
          </a:xfrm>
        </p:grpSpPr>
        <p:pic>
          <p:nvPicPr>
            <p:cNvPr id="35" name="Picture 112"/>
            <p:cNvPicPr>
              <a:picLocks noChangeAspect="1" noChangeArrowheads="1"/>
            </p:cNvPicPr>
            <p:nvPr/>
          </p:nvPicPr>
          <p:blipFill>
            <a:blip r:embed="rId8" cstate="print"/>
            <a:srcRect l="21928" t="63299" r="62023" b="22151"/>
            <a:stretch>
              <a:fillRect/>
            </a:stretch>
          </p:blipFill>
          <p:spPr bwMode="auto">
            <a:xfrm>
              <a:off x="7696200" y="1752600"/>
              <a:ext cx="9144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7573172" y="2407701"/>
              <a:ext cx="1095388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Breakouts (E)</a:t>
              </a:r>
              <a:endParaRPr lang="en-US" sz="1200" b="1" dirty="0"/>
            </a:p>
          </p:txBody>
        </p:sp>
      </p:grpSp>
      <p:grpSp>
        <p:nvGrpSpPr>
          <p:cNvPr id="8" name="Group 36"/>
          <p:cNvGrpSpPr/>
          <p:nvPr/>
        </p:nvGrpSpPr>
        <p:grpSpPr>
          <a:xfrm>
            <a:off x="2514600" y="4513346"/>
            <a:ext cx="1066531" cy="820654"/>
            <a:chOff x="6169403" y="2819400"/>
            <a:chExt cx="1321831" cy="1007895"/>
          </a:xfrm>
        </p:grpSpPr>
        <p:pic>
          <p:nvPicPr>
            <p:cNvPr id="38" name="Picture 113"/>
            <p:cNvPicPr>
              <a:picLocks noChangeAspect="1" noChangeArrowheads="1"/>
            </p:cNvPicPr>
            <p:nvPr/>
          </p:nvPicPr>
          <p:blipFill>
            <a:blip r:embed="rId9" cstate="print"/>
            <a:srcRect l="21928" t="63299" r="62023" b="22058"/>
            <a:stretch>
              <a:fillRect/>
            </a:stretch>
          </p:blipFill>
          <p:spPr bwMode="auto">
            <a:xfrm>
              <a:off x="6400800" y="2819400"/>
              <a:ext cx="914400" cy="752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6169403" y="3487096"/>
              <a:ext cx="1321831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Authentics</a:t>
              </a:r>
              <a:r>
                <a:rPr lang="en-US" sz="1200" b="1" dirty="0" smtClean="0"/>
                <a:t> (E)</a:t>
              </a:r>
              <a:endParaRPr lang="en-US" sz="1200" b="1" dirty="0"/>
            </a:p>
          </p:txBody>
        </p:sp>
      </p:grpSp>
      <p:grpSp>
        <p:nvGrpSpPr>
          <p:cNvPr id="9" name="Group 39"/>
          <p:cNvGrpSpPr/>
          <p:nvPr/>
        </p:nvGrpSpPr>
        <p:grpSpPr>
          <a:xfrm>
            <a:off x="-124790" y="2743200"/>
            <a:ext cx="1125371" cy="876103"/>
            <a:chOff x="7397787" y="2743200"/>
            <a:chExt cx="1394756" cy="1075995"/>
          </a:xfrm>
        </p:grpSpPr>
        <p:pic>
          <p:nvPicPr>
            <p:cNvPr id="41" name="Picture 114"/>
            <p:cNvPicPr>
              <a:picLocks noChangeAspect="1" noChangeArrowheads="1"/>
            </p:cNvPicPr>
            <p:nvPr/>
          </p:nvPicPr>
          <p:blipFill>
            <a:blip r:embed="rId10" cstate="print"/>
            <a:srcRect l="21928" t="61816" r="62023" b="22058"/>
            <a:stretch>
              <a:fillRect/>
            </a:stretch>
          </p:blipFill>
          <p:spPr bwMode="auto">
            <a:xfrm>
              <a:off x="7620000" y="2743200"/>
              <a:ext cx="914400" cy="82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7397787" y="3478996"/>
              <a:ext cx="1394756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Peacocks (E)</a:t>
              </a:r>
              <a:endParaRPr lang="en-US" sz="1200" b="1" dirty="0"/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4038601" y="5257800"/>
            <a:ext cx="838200" cy="1031700"/>
            <a:chOff x="4786314" y="3657600"/>
            <a:chExt cx="1038843" cy="1267092"/>
          </a:xfrm>
        </p:grpSpPr>
        <p:pic>
          <p:nvPicPr>
            <p:cNvPr id="44" name="Picture 105"/>
            <p:cNvPicPr>
              <a:picLocks noChangeAspect="1" noChangeArrowheads="1"/>
            </p:cNvPicPr>
            <p:nvPr/>
          </p:nvPicPr>
          <p:blipFill>
            <a:blip r:embed="rId11" cstate="print"/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4786314" y="4357694"/>
              <a:ext cx="1038843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Guiders (P)</a:t>
              </a:r>
              <a:endParaRPr lang="en-US" sz="1200" b="1" dirty="0"/>
            </a:p>
          </p:txBody>
        </p:sp>
      </p:grpSp>
      <p:grpSp>
        <p:nvGrpSpPr>
          <p:cNvPr id="11" name="Group 48"/>
          <p:cNvGrpSpPr/>
          <p:nvPr/>
        </p:nvGrpSpPr>
        <p:grpSpPr>
          <a:xfrm>
            <a:off x="1676400" y="3581400"/>
            <a:ext cx="1143000" cy="832080"/>
            <a:chOff x="4453687" y="1500174"/>
            <a:chExt cx="1416603" cy="1021928"/>
          </a:xfrm>
        </p:grpSpPr>
        <p:pic>
          <p:nvPicPr>
            <p:cNvPr id="50" name="Picture 107"/>
            <p:cNvPicPr>
              <a:picLocks noChangeAspect="1" noChangeArrowheads="1"/>
            </p:cNvPicPr>
            <p:nvPr/>
          </p:nvPicPr>
          <p:blipFill>
            <a:blip r:embed="rId12" cstate="print"/>
            <a:srcRect l="21399" t="62280" r="62552" b="22428"/>
            <a:stretch>
              <a:fillRect/>
            </a:stretch>
          </p:blipFill>
          <p:spPr bwMode="auto">
            <a:xfrm>
              <a:off x="4714876" y="1500174"/>
              <a:ext cx="914400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TextBox 50"/>
            <p:cNvSpPr txBox="1"/>
            <p:nvPr/>
          </p:nvSpPr>
          <p:spPr>
            <a:xfrm>
              <a:off x="4453687" y="2181903"/>
              <a:ext cx="141660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Fulfillers (P)</a:t>
              </a:r>
              <a:endParaRPr lang="en-US" sz="1200" b="1" dirty="0"/>
            </a:p>
          </p:txBody>
        </p:sp>
      </p:grpSp>
      <p:grpSp>
        <p:nvGrpSpPr>
          <p:cNvPr id="12" name="Group 51"/>
          <p:cNvGrpSpPr/>
          <p:nvPr/>
        </p:nvGrpSpPr>
        <p:grpSpPr>
          <a:xfrm>
            <a:off x="304800" y="3590741"/>
            <a:ext cx="990600" cy="1071265"/>
            <a:chOff x="2041547" y="3322966"/>
            <a:chExt cx="1227723" cy="1315687"/>
          </a:xfrm>
        </p:grpSpPr>
        <p:pic>
          <p:nvPicPr>
            <p:cNvPr id="53" name="Picture 108"/>
            <p:cNvPicPr>
              <a:picLocks noChangeAspect="1" noChangeArrowheads="1"/>
            </p:cNvPicPr>
            <p:nvPr/>
          </p:nvPicPr>
          <p:blipFill>
            <a:blip r:embed="rId13" cstate="print"/>
            <a:srcRect l="21928" t="63299" r="63360" b="21687"/>
            <a:stretch>
              <a:fillRect/>
            </a:stretch>
          </p:blipFill>
          <p:spPr bwMode="auto">
            <a:xfrm>
              <a:off x="2339759" y="3322966"/>
              <a:ext cx="838200" cy="771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" name="TextBox 53"/>
            <p:cNvSpPr txBox="1"/>
            <p:nvPr/>
          </p:nvSpPr>
          <p:spPr>
            <a:xfrm>
              <a:off x="2041547" y="4071654"/>
              <a:ext cx="122772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Balancers (P)</a:t>
              </a:r>
              <a:endParaRPr lang="en-US" sz="1200" b="1" dirty="0"/>
            </a:p>
          </p:txBody>
        </p:sp>
      </p:grpSp>
      <p:grpSp>
        <p:nvGrpSpPr>
          <p:cNvPr id="13" name="Group 54"/>
          <p:cNvGrpSpPr/>
          <p:nvPr/>
        </p:nvGrpSpPr>
        <p:grpSpPr>
          <a:xfrm>
            <a:off x="1371600" y="5679144"/>
            <a:ext cx="1371600" cy="805550"/>
            <a:chOff x="1597039" y="304800"/>
            <a:chExt cx="1699926" cy="989344"/>
          </a:xfrm>
        </p:grpSpPr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14" cstate="print"/>
            <a:srcRect l="29779" t="2306" r="50000" b="88851"/>
            <a:stretch>
              <a:fillRect/>
            </a:stretch>
          </p:blipFill>
          <p:spPr bwMode="auto">
            <a:xfrm>
              <a:off x="1905000" y="304800"/>
              <a:ext cx="1219200" cy="480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7" name="TextBox 56"/>
            <p:cNvSpPr txBox="1"/>
            <p:nvPr/>
          </p:nvSpPr>
          <p:spPr>
            <a:xfrm>
              <a:off x="1597039" y="755496"/>
              <a:ext cx="1699926" cy="53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Sophisticateds</a:t>
              </a:r>
              <a:r>
                <a:rPr lang="en-US" sz="1050" b="1" dirty="0" smtClean="0"/>
                <a:t> (S)</a:t>
              </a:r>
              <a:endParaRPr lang="en-US" sz="1050" b="1" dirty="0"/>
            </a:p>
          </p:txBody>
        </p:sp>
      </p:grpSp>
      <p:grpSp>
        <p:nvGrpSpPr>
          <p:cNvPr id="14" name="Group 57"/>
          <p:cNvGrpSpPr/>
          <p:nvPr/>
        </p:nvGrpSpPr>
        <p:grpSpPr>
          <a:xfrm>
            <a:off x="838200" y="4267201"/>
            <a:ext cx="1458886" cy="967452"/>
            <a:chOff x="366827" y="3352800"/>
            <a:chExt cx="1808104" cy="1188185"/>
          </a:xfrm>
        </p:grpSpPr>
        <p:pic>
          <p:nvPicPr>
            <p:cNvPr id="59" name="Picture 100"/>
            <p:cNvPicPr>
              <a:picLocks noChangeAspect="1" noChangeArrowheads="1"/>
            </p:cNvPicPr>
            <p:nvPr/>
          </p:nvPicPr>
          <p:blipFill>
            <a:blip r:embed="rId15" cstate="print"/>
            <a:srcRect l="20591" t="63299" r="62023" b="22706"/>
            <a:stretch>
              <a:fillRect/>
            </a:stretch>
          </p:blipFill>
          <p:spPr bwMode="auto">
            <a:xfrm>
              <a:off x="762000" y="3352800"/>
              <a:ext cx="990600" cy="719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TextBox 59"/>
            <p:cNvSpPr txBox="1"/>
            <p:nvPr/>
          </p:nvSpPr>
          <p:spPr>
            <a:xfrm>
              <a:off x="366827" y="3973987"/>
              <a:ext cx="1808104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Begin-Againers</a:t>
              </a:r>
            </a:p>
            <a:p>
              <a:pPr algn="ctr"/>
              <a:r>
                <a:rPr lang="en-US" sz="1200" b="1" dirty="0" smtClean="0"/>
                <a:t> (S)</a:t>
              </a:r>
              <a:endParaRPr lang="en-US" sz="1200" b="1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391400" y="2590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Providers (S)</a:t>
            </a:r>
            <a:endParaRPr lang="en-US" sz="1200" b="1" dirty="0"/>
          </a:p>
        </p:txBody>
      </p:sp>
      <p:grpSp>
        <p:nvGrpSpPr>
          <p:cNvPr id="15" name="Group 63"/>
          <p:cNvGrpSpPr/>
          <p:nvPr/>
        </p:nvGrpSpPr>
        <p:grpSpPr>
          <a:xfrm>
            <a:off x="5105401" y="5645525"/>
            <a:ext cx="1143000" cy="1212475"/>
            <a:chOff x="3486958" y="1447800"/>
            <a:chExt cx="1416603" cy="1489114"/>
          </a:xfrm>
        </p:grpSpPr>
        <p:pic>
          <p:nvPicPr>
            <p:cNvPr id="65" name="Picture 102"/>
            <p:cNvPicPr>
              <a:picLocks noChangeAspect="1" noChangeArrowheads="1"/>
            </p:cNvPicPr>
            <p:nvPr/>
          </p:nvPicPr>
          <p:blipFill>
            <a:blip r:embed="rId16" cstate="print"/>
            <a:srcRect l="19253" t="63299" r="60685" b="21780"/>
            <a:stretch>
              <a:fillRect/>
            </a:stretch>
          </p:blipFill>
          <p:spPr bwMode="auto">
            <a:xfrm>
              <a:off x="3581400" y="1447800"/>
              <a:ext cx="1143000" cy="766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6" name="TextBox 65"/>
            <p:cNvSpPr txBox="1"/>
            <p:nvPr/>
          </p:nvSpPr>
          <p:spPr>
            <a:xfrm>
              <a:off x="3486958" y="2143116"/>
              <a:ext cx="1416603" cy="793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Comfort Providers (P)</a:t>
              </a:r>
              <a:endParaRPr lang="en-US" sz="1200" b="1" dirty="0"/>
            </a:p>
          </p:txBody>
        </p:sp>
      </p:grpSp>
      <p:grpSp>
        <p:nvGrpSpPr>
          <p:cNvPr id="16" name="Group 66"/>
          <p:cNvGrpSpPr/>
          <p:nvPr/>
        </p:nvGrpSpPr>
        <p:grpSpPr>
          <a:xfrm>
            <a:off x="5334000" y="4267200"/>
            <a:ext cx="875138" cy="818480"/>
            <a:chOff x="3551599" y="2590800"/>
            <a:chExt cx="1084623" cy="1005225"/>
          </a:xfrm>
        </p:grpSpPr>
        <p:pic>
          <p:nvPicPr>
            <p:cNvPr id="68" name="Picture 103"/>
            <p:cNvPicPr>
              <a:picLocks noChangeAspect="1" noChangeArrowheads="1"/>
            </p:cNvPicPr>
            <p:nvPr/>
          </p:nvPicPr>
          <p:blipFill>
            <a:blip r:embed="rId17" cstate="print"/>
            <a:srcRect l="21928" t="63299" r="63360" b="21780"/>
            <a:stretch>
              <a:fillRect/>
            </a:stretch>
          </p:blipFill>
          <p:spPr bwMode="auto">
            <a:xfrm>
              <a:off x="3657600" y="2590800"/>
              <a:ext cx="838200" cy="76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3551599" y="3255826"/>
              <a:ext cx="108462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Sharers (P)</a:t>
              </a:r>
              <a:endParaRPr lang="en-US" sz="12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42844" y="762000"/>
            <a:ext cx="328614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124800"/>
                </a:solidFill>
              </a:rPr>
              <a:t>Inclusive.  </a:t>
            </a:r>
            <a:r>
              <a:rPr lang="hu-HU" sz="1300" i="1" dirty="0" smtClean="0">
                <a:solidFill>
                  <a:srgbClr val="124800"/>
                </a:solidFill>
              </a:rPr>
              <a:t>I </a:t>
            </a:r>
            <a:r>
              <a:rPr lang="hu-HU" sz="1300" i="1" dirty="0">
                <a:solidFill>
                  <a:srgbClr val="124800"/>
                </a:solidFill>
              </a:rPr>
              <a:t>find it important </a:t>
            </a:r>
            <a:r>
              <a:rPr lang="en-US" sz="1300" i="1" dirty="0" smtClean="0">
                <a:solidFill>
                  <a:srgbClr val="124800"/>
                </a:solidFill>
              </a:rPr>
              <a:t>to appreciate</a:t>
            </a:r>
            <a:r>
              <a:rPr lang="hu-HU" sz="1300" i="1" dirty="0" smtClean="0">
                <a:solidFill>
                  <a:srgbClr val="124800"/>
                </a:solidFill>
              </a:rPr>
              <a:t> </a:t>
            </a:r>
            <a:r>
              <a:rPr lang="en-US" sz="1300" i="1" dirty="0" smtClean="0">
                <a:solidFill>
                  <a:srgbClr val="124800"/>
                </a:solidFill>
              </a:rPr>
              <a:t>the Hungarian </a:t>
            </a:r>
            <a:r>
              <a:rPr lang="hu-HU" sz="1300" i="1" dirty="0" smtClean="0">
                <a:solidFill>
                  <a:srgbClr val="124800"/>
                </a:solidFill>
              </a:rPr>
              <a:t>values</a:t>
            </a:r>
            <a:r>
              <a:rPr lang="hu-HU" sz="1300" i="1" dirty="0">
                <a:solidFill>
                  <a:srgbClr val="124800"/>
                </a:solidFill>
              </a:rPr>
              <a:t>, culture and knowledge </a:t>
            </a:r>
            <a:r>
              <a:rPr lang="en-US" sz="1300" i="1" dirty="0" smtClean="0">
                <a:solidFill>
                  <a:srgbClr val="124800"/>
                </a:solidFill>
              </a:rPr>
              <a:t>as it </a:t>
            </a:r>
            <a:r>
              <a:rPr lang="hu-HU" sz="1300" i="1" dirty="0" smtClean="0">
                <a:solidFill>
                  <a:srgbClr val="124800"/>
                </a:solidFill>
              </a:rPr>
              <a:t>evolves </a:t>
            </a:r>
            <a:r>
              <a:rPr lang="hu-HU" sz="1300" i="1" dirty="0">
                <a:solidFill>
                  <a:srgbClr val="124800"/>
                </a:solidFill>
              </a:rPr>
              <a:t>in the future </a:t>
            </a:r>
            <a:r>
              <a:rPr lang="en-US" sz="1300" i="1" dirty="0" smtClean="0">
                <a:solidFill>
                  <a:srgbClr val="124800"/>
                </a:solidFill>
              </a:rPr>
              <a:t>as a valued part of a modern and progressive European community</a:t>
            </a:r>
            <a:endParaRPr lang="hu-HU" sz="1300" i="1" dirty="0">
              <a:solidFill>
                <a:srgbClr val="124800"/>
              </a:solidFill>
            </a:endParaRPr>
          </a:p>
          <a:p>
            <a:pPr algn="ctr"/>
            <a:r>
              <a:rPr lang="hu-HU" sz="1300" i="1" dirty="0">
                <a:solidFill>
                  <a:srgbClr val="124800"/>
                </a:solidFill>
              </a:rPr>
              <a:t> </a:t>
            </a:r>
          </a:p>
        </p:txBody>
      </p:sp>
      <p:pic>
        <p:nvPicPr>
          <p:cNvPr id="47" name="Picture 106"/>
          <p:cNvPicPr>
            <a:picLocks noChangeAspect="1" noChangeArrowheads="1"/>
          </p:cNvPicPr>
          <p:nvPr/>
        </p:nvPicPr>
        <p:blipFill>
          <a:blip r:embed="rId18" cstate="print"/>
          <a:srcRect l="21399" t="62280" r="62552" b="21409"/>
          <a:stretch>
            <a:fillRect/>
          </a:stretch>
        </p:blipFill>
        <p:spPr bwMode="auto">
          <a:xfrm>
            <a:off x="4746776" y="2441729"/>
            <a:ext cx="737792" cy="68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4419600" y="2213128"/>
            <a:ext cx="135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Actualizers</a:t>
            </a:r>
            <a:r>
              <a:rPr lang="en-US" sz="1200" b="1" dirty="0" smtClean="0"/>
              <a:t> (P)</a:t>
            </a:r>
            <a:endParaRPr lang="en-US" sz="1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858016" y="1143000"/>
            <a:ext cx="23064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3366FF"/>
                </a:solidFill>
              </a:rPr>
              <a:t>Exclusive.  </a:t>
            </a:r>
            <a:r>
              <a:rPr lang="hu-HU" sz="1300" i="1" dirty="0" smtClean="0">
                <a:solidFill>
                  <a:srgbClr val="3366FF"/>
                </a:solidFill>
              </a:rPr>
              <a:t>Hungary </a:t>
            </a:r>
            <a:r>
              <a:rPr lang="hu-HU" sz="1300" i="1" dirty="0">
                <a:solidFill>
                  <a:srgbClr val="3366FF"/>
                </a:solidFill>
              </a:rPr>
              <a:t>should be a powerful nation, with all </a:t>
            </a:r>
            <a:r>
              <a:rPr lang="en-US" sz="1300" i="1" dirty="0" smtClean="0">
                <a:solidFill>
                  <a:srgbClr val="3366FF"/>
                </a:solidFill>
              </a:rPr>
              <a:t>of us</a:t>
            </a:r>
            <a:r>
              <a:rPr lang="hu-HU" sz="1300" i="1" dirty="0" smtClean="0">
                <a:solidFill>
                  <a:srgbClr val="3366FF"/>
                </a:solidFill>
              </a:rPr>
              <a:t> </a:t>
            </a:r>
            <a:r>
              <a:rPr lang="en-US" sz="1300" i="1" dirty="0" smtClean="0">
                <a:solidFill>
                  <a:srgbClr val="3366FF"/>
                </a:solidFill>
              </a:rPr>
              <a:t>standing tall together </a:t>
            </a:r>
            <a:r>
              <a:rPr lang="hu-HU" sz="1300" i="1" dirty="0" smtClean="0">
                <a:solidFill>
                  <a:srgbClr val="3366FF"/>
                </a:solidFill>
              </a:rPr>
              <a:t>to </a:t>
            </a:r>
            <a:r>
              <a:rPr lang="hu-HU" sz="1300" i="1" dirty="0">
                <a:solidFill>
                  <a:srgbClr val="3366FF"/>
                </a:solidFill>
              </a:rPr>
              <a:t>build </a:t>
            </a:r>
            <a:r>
              <a:rPr lang="en-US" sz="1300" i="1" dirty="0" smtClean="0">
                <a:solidFill>
                  <a:srgbClr val="3366FF"/>
                </a:solidFill>
              </a:rPr>
              <a:t>a stronger country </a:t>
            </a:r>
            <a:r>
              <a:rPr lang="hu-HU" sz="1300" i="1" dirty="0" smtClean="0">
                <a:solidFill>
                  <a:srgbClr val="3366FF"/>
                </a:solidFill>
              </a:rPr>
              <a:t>based on</a:t>
            </a:r>
            <a:r>
              <a:rPr lang="en-US" sz="1300" i="1" dirty="0" smtClean="0">
                <a:solidFill>
                  <a:srgbClr val="3366FF"/>
                </a:solidFill>
              </a:rPr>
              <a:t> a deep sense of </a:t>
            </a:r>
            <a:r>
              <a:rPr lang="hu-HU" sz="1300" i="1" dirty="0" smtClean="0">
                <a:solidFill>
                  <a:srgbClr val="3366FF"/>
                </a:solidFill>
              </a:rPr>
              <a:t>tradition</a:t>
            </a:r>
            <a:r>
              <a:rPr lang="hu-HU" sz="1300" i="1" dirty="0">
                <a:solidFill>
                  <a:srgbClr val="3366FF"/>
                </a:solidFill>
              </a:rPr>
              <a:t>, history and religion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81400" y="990600"/>
            <a:ext cx="307183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008000"/>
                </a:solidFill>
              </a:rPr>
              <a:t>Continuity.  A respect for </a:t>
            </a:r>
            <a:r>
              <a:rPr lang="hu-HU" sz="1300" i="1" dirty="0" smtClean="0">
                <a:solidFill>
                  <a:srgbClr val="008000"/>
                </a:solidFill>
              </a:rPr>
              <a:t>Hungarian </a:t>
            </a:r>
            <a:r>
              <a:rPr lang="hu-HU" sz="1300" i="1" dirty="0">
                <a:solidFill>
                  <a:srgbClr val="008000"/>
                </a:solidFill>
              </a:rPr>
              <a:t>traditions and </a:t>
            </a:r>
            <a:r>
              <a:rPr lang="hu-HU" sz="1300" i="1" dirty="0" smtClean="0">
                <a:solidFill>
                  <a:srgbClr val="008000"/>
                </a:solidFill>
              </a:rPr>
              <a:t>culture</a:t>
            </a:r>
            <a:r>
              <a:rPr lang="en-US" sz="1300" i="1" dirty="0" smtClean="0">
                <a:solidFill>
                  <a:srgbClr val="008000"/>
                </a:solidFill>
              </a:rPr>
              <a:t> within the overall values of</a:t>
            </a:r>
            <a:r>
              <a:rPr lang="hu-HU" sz="1300" i="1" dirty="0" smtClean="0">
                <a:solidFill>
                  <a:srgbClr val="008000"/>
                </a:solidFill>
              </a:rPr>
              <a:t> </a:t>
            </a:r>
            <a:r>
              <a:rPr lang="hu-HU" sz="1300" i="1" dirty="0">
                <a:solidFill>
                  <a:srgbClr val="008000"/>
                </a:solidFill>
              </a:rPr>
              <a:t>maintaining stability and </a:t>
            </a:r>
            <a:r>
              <a:rPr lang="en-US" sz="1300" i="1" dirty="0" smtClean="0">
                <a:solidFill>
                  <a:srgbClr val="008000"/>
                </a:solidFill>
              </a:rPr>
              <a:t>a sense of </a:t>
            </a:r>
            <a:r>
              <a:rPr lang="hu-HU" sz="1300" i="1" dirty="0" smtClean="0">
                <a:solidFill>
                  <a:srgbClr val="008000"/>
                </a:solidFill>
              </a:rPr>
              <a:t>belonging</a:t>
            </a:r>
            <a:r>
              <a:rPr lang="hu-HU" sz="1300" i="1" dirty="0">
                <a:solidFill>
                  <a:srgbClr val="008000"/>
                </a:solidFill>
              </a:rPr>
              <a:t>. </a:t>
            </a:r>
            <a:r>
              <a:rPr lang="en-US" sz="1300" i="1" dirty="0" smtClean="0">
                <a:solidFill>
                  <a:srgbClr val="008000"/>
                </a:solidFill>
              </a:rPr>
              <a:t>‘</a:t>
            </a:r>
            <a:r>
              <a:rPr lang="hu-HU" sz="1300" i="1" dirty="0" smtClean="0">
                <a:solidFill>
                  <a:srgbClr val="008000"/>
                </a:solidFill>
              </a:rPr>
              <a:t>Keeping </a:t>
            </a:r>
            <a:r>
              <a:rPr lang="hu-HU" sz="1300" i="1" dirty="0">
                <a:solidFill>
                  <a:srgbClr val="008000"/>
                </a:solidFill>
              </a:rPr>
              <a:t>my own ideals close to me while still respecting others’.</a:t>
            </a:r>
          </a:p>
        </p:txBody>
      </p:sp>
      <p:grpSp>
        <p:nvGrpSpPr>
          <p:cNvPr id="19" name="Group 42"/>
          <p:cNvGrpSpPr/>
          <p:nvPr/>
        </p:nvGrpSpPr>
        <p:grpSpPr>
          <a:xfrm>
            <a:off x="7848599" y="5562600"/>
            <a:ext cx="1143000" cy="1031700"/>
            <a:chOff x="4408553" y="3657600"/>
            <a:chExt cx="1416605" cy="1267092"/>
          </a:xfrm>
        </p:grpSpPr>
        <p:pic>
          <p:nvPicPr>
            <p:cNvPr id="83" name="Picture 105"/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</a:blip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83"/>
            <p:cNvSpPr txBox="1"/>
            <p:nvPr/>
          </p:nvSpPr>
          <p:spPr>
            <a:xfrm>
              <a:off x="4408553" y="4357694"/>
              <a:ext cx="1416605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Laggards (S)</a:t>
              </a:r>
              <a:endParaRPr lang="en-US" sz="1200" b="1" dirty="0"/>
            </a:p>
          </p:txBody>
        </p:sp>
      </p:grpSp>
      <p:grpSp>
        <p:nvGrpSpPr>
          <p:cNvPr id="22" name="Group 60"/>
          <p:cNvGrpSpPr/>
          <p:nvPr/>
        </p:nvGrpSpPr>
        <p:grpSpPr>
          <a:xfrm>
            <a:off x="3048001" y="5641654"/>
            <a:ext cx="1295400" cy="1031680"/>
            <a:chOff x="3369712" y="228600"/>
            <a:chExt cx="1605485" cy="1267069"/>
          </a:xfrm>
        </p:grpSpPr>
        <p:pic>
          <p:nvPicPr>
            <p:cNvPr id="86" name="Picture 101"/>
            <p:cNvPicPr>
              <a:picLocks noChangeAspect="1" noChangeArrowheads="1"/>
            </p:cNvPicPr>
            <p:nvPr/>
          </p:nvPicPr>
          <p:blipFill>
            <a:blip r:embed="rId19" cstate="print"/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TextBox 91"/>
            <p:cNvSpPr txBox="1"/>
            <p:nvPr/>
          </p:nvSpPr>
          <p:spPr>
            <a:xfrm>
              <a:off x="3369712" y="928670"/>
              <a:ext cx="1605485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Materialistic Wannabes (P)</a:t>
              </a:r>
              <a:endParaRPr lang="en-US" sz="1200" b="1" dirty="0"/>
            </a:p>
          </p:txBody>
        </p:sp>
      </p:grpSp>
      <p:grpSp>
        <p:nvGrpSpPr>
          <p:cNvPr id="25" name="Group 60"/>
          <p:cNvGrpSpPr/>
          <p:nvPr/>
        </p:nvGrpSpPr>
        <p:grpSpPr>
          <a:xfrm>
            <a:off x="7325913" y="4876800"/>
            <a:ext cx="979887" cy="1031680"/>
            <a:chOff x="3571868" y="228600"/>
            <a:chExt cx="1214446" cy="1267069"/>
          </a:xfrm>
        </p:grpSpPr>
        <p:pic>
          <p:nvPicPr>
            <p:cNvPr id="95" name="Picture 101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3000" contrast="55000"/>
            </a:blip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571868" y="928670"/>
              <a:ext cx="1214446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Old Guards (S)</a:t>
              </a:r>
              <a:endParaRPr lang="en-US" sz="1200" b="1" dirty="0"/>
            </a:p>
          </p:txBody>
        </p:sp>
      </p:grpSp>
      <p:cxnSp>
        <p:nvCxnSpPr>
          <p:cNvPr id="98" name="Egyenes összekötő nyíllal 47"/>
          <p:cNvCxnSpPr>
            <a:cxnSpLocks noChangeShapeType="1"/>
            <a:stCxn id="102" idx="2"/>
            <a:endCxn id="83" idx="0"/>
          </p:cNvCxnSpPr>
          <p:nvPr/>
        </p:nvCxnSpPr>
        <p:spPr bwMode="auto">
          <a:xfrm rot="16200000" flipH="1">
            <a:off x="7291429" y="4350947"/>
            <a:ext cx="2000038" cy="423268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pic>
        <p:nvPicPr>
          <p:cNvPr id="102" name="Picture 110"/>
          <p:cNvPicPr>
            <a:picLocks noChangeAspect="1" noChangeArrowheads="1"/>
          </p:cNvPicPr>
          <p:nvPr/>
        </p:nvPicPr>
        <p:blipFill>
          <a:blip r:embed="rId5" cstate="print"/>
          <a:srcRect l="22736" t="62280" r="63890" b="21780"/>
          <a:stretch>
            <a:fillRect/>
          </a:stretch>
        </p:blipFill>
        <p:spPr bwMode="auto">
          <a:xfrm>
            <a:off x="7772400" y="2895600"/>
            <a:ext cx="614827" cy="6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5" name="Egyenes összekötő nyíllal 47"/>
          <p:cNvCxnSpPr>
            <a:cxnSpLocks noChangeShapeType="1"/>
            <a:stCxn id="102" idx="2"/>
            <a:endCxn id="95" idx="0"/>
          </p:cNvCxnSpPr>
          <p:nvPr/>
        </p:nvCxnSpPr>
        <p:spPr bwMode="auto">
          <a:xfrm rot="5400000">
            <a:off x="7295521" y="4092507"/>
            <a:ext cx="1314238" cy="2543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8" name="Egyenes összekötő nyíllal 47"/>
          <p:cNvCxnSpPr>
            <a:cxnSpLocks noChangeShapeType="1"/>
            <a:stCxn id="102" idx="2"/>
            <a:endCxn id="29" idx="0"/>
          </p:cNvCxnSpPr>
          <p:nvPr/>
        </p:nvCxnSpPr>
        <p:spPr bwMode="auto">
          <a:xfrm rot="5400000">
            <a:off x="7262670" y="3069056"/>
            <a:ext cx="323638" cy="1310651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2" name="Egyenes összekötő nyíllal 47"/>
          <p:cNvCxnSpPr>
            <a:cxnSpLocks noChangeShapeType="1"/>
            <a:stCxn id="47" idx="2"/>
            <a:endCxn id="68" idx="0"/>
          </p:cNvCxnSpPr>
          <p:nvPr/>
        </p:nvCxnSpPr>
        <p:spPr bwMode="auto">
          <a:xfrm rot="16200000" flipH="1">
            <a:off x="4865177" y="3374694"/>
            <a:ext cx="1143000" cy="64201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24" name="Egyenes összekötő nyíllal 47"/>
          <p:cNvCxnSpPr>
            <a:cxnSpLocks noChangeShapeType="1"/>
            <a:stCxn id="47" idx="2"/>
            <a:endCxn id="65" idx="0"/>
          </p:cNvCxnSpPr>
          <p:nvPr/>
        </p:nvCxnSpPr>
        <p:spPr bwMode="auto">
          <a:xfrm rot="16200000" flipH="1">
            <a:off x="4118534" y="4121338"/>
            <a:ext cx="2521325" cy="527048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3" name="Egyenes összekötő nyíllal 47"/>
          <p:cNvCxnSpPr>
            <a:cxnSpLocks noChangeShapeType="1"/>
            <a:stCxn id="47" idx="2"/>
            <a:endCxn id="44" idx="0"/>
          </p:cNvCxnSpPr>
          <p:nvPr/>
        </p:nvCxnSpPr>
        <p:spPr bwMode="auto">
          <a:xfrm rot="5400000">
            <a:off x="3685177" y="3827305"/>
            <a:ext cx="2133600" cy="727390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8" name="Egyenes összekötő nyíllal 47"/>
          <p:cNvCxnSpPr>
            <a:cxnSpLocks noChangeShapeType="1"/>
            <a:stCxn id="17" idx="2"/>
            <a:endCxn id="41" idx="0"/>
          </p:cNvCxnSpPr>
          <p:nvPr/>
        </p:nvCxnSpPr>
        <p:spPr bwMode="auto">
          <a:xfrm rot="5400000">
            <a:off x="1031479" y="2018013"/>
            <a:ext cx="117109" cy="133326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2" name="Egyenes összekötő nyíllal 47"/>
          <p:cNvCxnSpPr>
            <a:cxnSpLocks noChangeShapeType="1"/>
            <a:stCxn id="17" idx="2"/>
            <a:endCxn id="20" idx="0"/>
          </p:cNvCxnSpPr>
          <p:nvPr/>
        </p:nvCxnSpPr>
        <p:spPr bwMode="auto">
          <a:xfrm rot="16200000" flipH="1">
            <a:off x="2421998" y="1960757"/>
            <a:ext cx="269520" cy="160018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6" name="Egyenes összekötő nyíllal 47"/>
          <p:cNvCxnSpPr>
            <a:cxnSpLocks noChangeShapeType="1"/>
            <a:stCxn id="17" idx="2"/>
            <a:endCxn id="53" idx="0"/>
          </p:cNvCxnSpPr>
          <p:nvPr/>
        </p:nvCxnSpPr>
        <p:spPr bwMode="auto">
          <a:xfrm rot="5400000">
            <a:off x="837793" y="2671869"/>
            <a:ext cx="964650" cy="873094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1" name="Egyenes összekötő nyíllal 47"/>
          <p:cNvCxnSpPr>
            <a:cxnSpLocks noChangeShapeType="1"/>
            <a:stCxn id="17" idx="2"/>
            <a:endCxn id="50" idx="0"/>
          </p:cNvCxnSpPr>
          <p:nvPr/>
        </p:nvCxnSpPr>
        <p:spPr bwMode="auto">
          <a:xfrm rot="16200000" flipH="1">
            <a:off x="1528698" y="2854057"/>
            <a:ext cx="955309" cy="49937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5" name="Egyenes összekötő nyíllal 47"/>
          <p:cNvCxnSpPr>
            <a:cxnSpLocks noChangeShapeType="1"/>
            <a:stCxn id="17" idx="2"/>
            <a:endCxn id="56" idx="0"/>
          </p:cNvCxnSpPr>
          <p:nvPr/>
        </p:nvCxnSpPr>
        <p:spPr bwMode="auto">
          <a:xfrm rot="16200000" flipH="1">
            <a:off x="407778" y="3974977"/>
            <a:ext cx="3053053" cy="355279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8" name="Egyenes összekötő nyíllal 47"/>
          <p:cNvCxnSpPr>
            <a:cxnSpLocks noChangeShapeType="1"/>
            <a:stCxn id="17" idx="2"/>
            <a:endCxn id="59" idx="0"/>
          </p:cNvCxnSpPr>
          <p:nvPr/>
        </p:nvCxnSpPr>
        <p:spPr bwMode="auto">
          <a:xfrm rot="5400000">
            <a:off x="836121" y="3346657"/>
            <a:ext cx="1641110" cy="199978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1" name="Egyenes összekötő nyíllal 47"/>
          <p:cNvCxnSpPr>
            <a:cxnSpLocks noChangeShapeType="1"/>
            <a:stCxn id="17" idx="2"/>
            <a:endCxn id="38" idx="0"/>
          </p:cNvCxnSpPr>
          <p:nvPr/>
        </p:nvCxnSpPr>
        <p:spPr bwMode="auto">
          <a:xfrm rot="16200000" flipH="1">
            <a:off x="1469806" y="2912950"/>
            <a:ext cx="1887255" cy="1313536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5" name="Egyenes összekötő nyíllal 47"/>
          <p:cNvCxnSpPr>
            <a:cxnSpLocks noChangeShapeType="1"/>
            <a:stCxn id="17" idx="2"/>
            <a:endCxn id="32" idx="0"/>
          </p:cNvCxnSpPr>
          <p:nvPr/>
        </p:nvCxnSpPr>
        <p:spPr bwMode="auto">
          <a:xfrm rot="5400000">
            <a:off x="133930" y="3406464"/>
            <a:ext cx="2403109" cy="842362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1" name="Egyenes összekötő nyíllal 47"/>
          <p:cNvCxnSpPr>
            <a:cxnSpLocks noChangeShapeType="1"/>
            <a:stCxn id="17" idx="2"/>
            <a:endCxn id="35" idx="0"/>
          </p:cNvCxnSpPr>
          <p:nvPr/>
        </p:nvCxnSpPr>
        <p:spPr bwMode="auto">
          <a:xfrm rot="16200000" flipH="1">
            <a:off x="2057181" y="2325574"/>
            <a:ext cx="1484244" cy="208527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9" name="Egyenes összekötő nyíllal 47"/>
          <p:cNvCxnSpPr>
            <a:cxnSpLocks noChangeShapeType="1"/>
            <a:stCxn id="47" idx="2"/>
            <a:endCxn id="38" idx="0"/>
          </p:cNvCxnSpPr>
          <p:nvPr/>
        </p:nvCxnSpPr>
        <p:spPr bwMode="auto">
          <a:xfrm rot="5400000">
            <a:off x="3398364" y="2796038"/>
            <a:ext cx="1389146" cy="204547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1" name="Egyenes összekötő nyíllal 47"/>
          <p:cNvCxnSpPr>
            <a:cxnSpLocks noChangeShapeType="1"/>
            <a:stCxn id="47" idx="2"/>
            <a:endCxn id="26" idx="0"/>
          </p:cNvCxnSpPr>
          <p:nvPr/>
        </p:nvCxnSpPr>
        <p:spPr bwMode="auto">
          <a:xfrm rot="5400000">
            <a:off x="4256250" y="3941178"/>
            <a:ext cx="1676400" cy="42444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9" name="Egyenes összekötő nyíllal 47"/>
          <p:cNvCxnSpPr>
            <a:cxnSpLocks noChangeShapeType="1"/>
            <a:stCxn id="102" idx="2"/>
            <a:endCxn id="23" idx="0"/>
          </p:cNvCxnSpPr>
          <p:nvPr/>
        </p:nvCxnSpPr>
        <p:spPr bwMode="auto">
          <a:xfrm rot="5400000">
            <a:off x="6652559" y="3893369"/>
            <a:ext cx="1758063" cy="10964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3" name="Egyenes összekötő nyíllal 47"/>
          <p:cNvCxnSpPr>
            <a:cxnSpLocks noChangeShapeType="1"/>
            <a:stCxn id="47" idx="2"/>
            <a:endCxn id="86" idx="0"/>
          </p:cNvCxnSpPr>
          <p:nvPr/>
        </p:nvCxnSpPr>
        <p:spPr bwMode="auto">
          <a:xfrm rot="5400000">
            <a:off x="3154442" y="3680424"/>
            <a:ext cx="2517454" cy="1405007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88" name="TextBox 87"/>
          <p:cNvSpPr txBox="1"/>
          <p:nvPr/>
        </p:nvSpPr>
        <p:spPr>
          <a:xfrm>
            <a:off x="2895600" y="0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Beres</a:t>
            </a:r>
            <a:r>
              <a:rPr lang="en-US" b="1" dirty="0" smtClean="0">
                <a:solidFill>
                  <a:srgbClr val="FF0000"/>
                </a:solidFill>
              </a:rPr>
              <a:t> 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9" name="Down Arrow 88"/>
          <p:cNvSpPr/>
          <p:nvPr/>
        </p:nvSpPr>
        <p:spPr bwMode="auto">
          <a:xfrm>
            <a:off x="3429000" y="457200"/>
            <a:ext cx="484632" cy="5334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F37AD8-AB58-4928-B89D-2710BE96DDE7}" type="slidenum">
              <a:rPr lang="hu-HU"/>
              <a:pPr/>
              <a:t>2</a:t>
            </a:fld>
            <a:endParaRPr lang="hu-HU"/>
          </a:p>
        </p:txBody>
      </p:sp>
      <p:sp>
        <p:nvSpPr>
          <p:cNvPr id="111620" name="Rectangle 2"/>
          <p:cNvSpPr>
            <a:spLocks/>
          </p:cNvSpPr>
          <p:nvPr/>
        </p:nvSpPr>
        <p:spPr bwMode="auto">
          <a:xfrm>
            <a:off x="6600825" y="6037263"/>
            <a:ext cx="2308225" cy="8223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11621" name="Picture 3"/>
          <p:cNvPicPr>
            <a:picLocks noChangeAspect="1" noChangeArrowheads="1"/>
          </p:cNvPicPr>
          <p:nvPr/>
        </p:nvPicPr>
        <p:blipFill>
          <a:blip r:embed="rId4"/>
          <a:srcRect l="7536" t="3860" r="4228"/>
          <a:stretch>
            <a:fillRect/>
          </a:stretch>
        </p:blipFill>
        <p:spPr bwMode="auto">
          <a:xfrm>
            <a:off x="3287713" y="5562600"/>
            <a:ext cx="9794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2" name="Picture 4" descr="logo92x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133600"/>
            <a:ext cx="1676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19812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1618" name="Object 2"/>
          <p:cNvGraphicFramePr>
            <a:graphicFrameLocks noChangeAspect="1"/>
          </p:cNvGraphicFramePr>
          <p:nvPr>
            <p:ph/>
          </p:nvPr>
        </p:nvGraphicFramePr>
        <p:xfrm>
          <a:off x="6096000" y="4241800"/>
          <a:ext cx="787400" cy="1168400"/>
        </p:xfrm>
        <a:graphic>
          <a:graphicData uri="http://schemas.openxmlformats.org/presentationml/2006/ole">
            <p:oleObj spid="_x0000_s138242" name="Image Photo Editor" r:id="rId7" imgW="1510934" imgH="1669611" progId="">
              <p:embed/>
            </p:oleObj>
          </a:graphicData>
        </a:graphic>
      </p:graphicFrame>
      <p:pic>
        <p:nvPicPr>
          <p:cNvPr id="111624" name="Picture 7" descr="logo_raiffeise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4394200"/>
            <a:ext cx="2193925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5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90800" y="4241800"/>
            <a:ext cx="1066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6" name="Picture 9" descr="pfizer 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9000" y="4424363"/>
            <a:ext cx="12192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7" name="Picture 10" descr="n_logo_unicredit_grou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6375" y="5867400"/>
            <a:ext cx="26892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9" name="Text Box 12"/>
          <p:cNvSpPr txBox="1">
            <a:spLocks noChangeArrowheads="1"/>
          </p:cNvSpPr>
          <p:nvPr/>
        </p:nvSpPr>
        <p:spPr bwMode="auto">
          <a:xfrm>
            <a:off x="468313" y="914400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19" rIns="91439" bIns="45719">
            <a:spAutoFit/>
          </a:bodyPr>
          <a:lstStyle/>
          <a:p>
            <a:pPr algn="ctr"/>
            <a:r>
              <a:rPr lang="en-US" sz="1800" b="1">
                <a:latin typeface="Arial" pitchFamily="34" charset="0"/>
              </a:rPr>
              <a:t>The Garrison Group is a marketing resource dedicated to achieving exponential growth for its clients</a:t>
            </a:r>
            <a:endParaRPr lang="en-US" sz="1800">
              <a:latin typeface="Arial" pitchFamily="34" charset="0"/>
            </a:endParaRPr>
          </a:p>
        </p:txBody>
      </p:sp>
      <p:pic>
        <p:nvPicPr>
          <p:cNvPr id="111630" name="Picture 13" descr="Avon logo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252788"/>
            <a:ext cx="16764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31" name="Picture 36" descr="pgcom_logo_top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35863" y="2133600"/>
            <a:ext cx="122713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33" name="Picture 26" descr="untitled.bmp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81400" y="2008188"/>
            <a:ext cx="1989138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35" name="Picture 6" descr="C:\Users\Gabor\Desktop\Mentett\200809041949460.intersport.jpg"/>
          <p:cNvPicPr>
            <a:picLocks noChangeAspect="1" noChangeArrowheads="1"/>
          </p:cNvPicPr>
          <p:nvPr/>
        </p:nvPicPr>
        <p:blipFill>
          <a:blip r:embed="rId15"/>
          <a:srcRect t="38324" b="37724"/>
          <a:stretch>
            <a:fillRect/>
          </a:stretch>
        </p:blipFill>
        <p:spPr bwMode="auto">
          <a:xfrm>
            <a:off x="6096000" y="5788025"/>
            <a:ext cx="278923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36" name="Picture 20" descr="230px-Telenor_sv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752725" y="3124200"/>
            <a:ext cx="19716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179388" y="266700"/>
            <a:ext cx="8748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2D2D87"/>
                </a:solidFill>
                <a:latin typeface="Arial" pitchFamily="34" charset="0"/>
                <a:cs typeface="Arial" pitchFamily="34" charset="0"/>
              </a:rPr>
              <a:t>Who We Are</a:t>
            </a:r>
            <a:endParaRPr lang="en-US" sz="3200" b="1" i="1">
              <a:solidFill>
                <a:srgbClr val="2D2D8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1638" name="Picture 23" descr="coca-cola-logo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638800" y="2195513"/>
            <a:ext cx="1752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39" name="Picture 14" descr="180px-PizzaHut_sv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295900" y="3049587"/>
            <a:ext cx="10287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bereslogo"/>
          <p:cNvPicPr>
            <a:picLocks noChangeAspect="1" noChangeArrowheads="1"/>
          </p:cNvPicPr>
          <p:nvPr/>
        </p:nvPicPr>
        <p:blipFill>
          <a:blip r:embed="rId19" cstate="print"/>
          <a:srcRect b="29256"/>
          <a:stretch>
            <a:fillRect/>
          </a:stretch>
        </p:blipFill>
        <p:spPr bwMode="auto">
          <a:xfrm>
            <a:off x="4063208" y="4419600"/>
            <a:ext cx="1575592" cy="474157"/>
          </a:xfrm>
          <a:prstGeom prst="rect">
            <a:avLst/>
          </a:prstGeom>
          <a:noFill/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45321" y="5562600"/>
            <a:ext cx="1322079" cy="91884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629400" y="2971800"/>
            <a:ext cx="2148825" cy="113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E41900-EE12-468E-A912-FC0EC3E4C77A}" type="slidenum">
              <a:rPr lang="hu-HU"/>
              <a:pPr/>
              <a:t>20</a:t>
            </a:fld>
            <a:endParaRPr lang="hu-HU"/>
          </a:p>
        </p:txBody>
      </p:sp>
      <p:sp>
        <p:nvSpPr>
          <p:cNvPr id="328707" name="Text Box 2"/>
          <p:cNvSpPr txBox="1">
            <a:spLocks noChangeArrowheads="1"/>
          </p:cNvSpPr>
          <p:nvPr/>
        </p:nvSpPr>
        <p:spPr bwMode="auto">
          <a:xfrm>
            <a:off x="685800" y="2286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The Optimal Mix of Global and Local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1188" y="1143000"/>
            <a:ext cx="8208962" cy="2735263"/>
            <a:chOff x="385" y="845"/>
            <a:chExt cx="5171" cy="1723"/>
          </a:xfrm>
        </p:grpSpPr>
        <p:sp>
          <p:nvSpPr>
            <p:cNvPr id="328712" name="Rectangle 4"/>
            <p:cNvSpPr>
              <a:spLocks noChangeArrowheads="1"/>
            </p:cNvSpPr>
            <p:nvPr/>
          </p:nvSpPr>
          <p:spPr bwMode="auto">
            <a:xfrm>
              <a:off x="385" y="845"/>
              <a:ext cx="5171" cy="1723"/>
            </a:xfrm>
            <a:prstGeom prst="rect">
              <a:avLst/>
            </a:prstGeom>
            <a:solidFill>
              <a:srgbClr val="069065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1371600" lvl="2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 typeface="Wingdings" pitchFamily="2" charset="2"/>
                <a:buChar char="§"/>
              </a:pPr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Product Imagery</a:t>
              </a:r>
            </a:p>
            <a:p>
              <a:pPr marL="1828800" lvl="3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Tx/>
                <a:buChar char="•"/>
              </a:pPr>
              <a:r>
                <a:rPr lang="en-US" sz="2000">
                  <a:solidFill>
                    <a:schemeClr val="bg1"/>
                  </a:solidFill>
                  <a:latin typeface="Times New Roman" pitchFamily="18" charset="0"/>
                </a:rPr>
                <a:t>Feelings and attitudes directly related to the core brand experience - functional features and benefits.  (i.e. Disney is clean and wholesome entertainment)</a:t>
              </a:r>
            </a:p>
            <a:p>
              <a:pPr marL="457200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 typeface="Wingdings" pitchFamily="2" charset="2"/>
                <a:buChar char="n"/>
              </a:pPr>
              <a:endParaRPr lang="en-US" sz="400">
                <a:solidFill>
                  <a:schemeClr val="bg1"/>
                </a:solidFill>
                <a:latin typeface="Times New Roman" pitchFamily="18" charset="0"/>
              </a:endParaRPr>
            </a:p>
            <a:p>
              <a:pPr marL="1371600" lvl="2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 typeface="Wingdings" pitchFamily="2" charset="2"/>
                <a:buChar char="§"/>
              </a:pPr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Usage Imagery</a:t>
              </a:r>
            </a:p>
            <a:p>
              <a:pPr marL="1828800" lvl="3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Tx/>
                <a:buChar char="•"/>
              </a:pPr>
              <a:r>
                <a:rPr lang="en-US" sz="2000">
                  <a:solidFill>
                    <a:schemeClr val="bg1"/>
                  </a:solidFill>
                  <a:latin typeface="Times New Roman" pitchFamily="18" charset="0"/>
                </a:rPr>
                <a:t>The feelings and emotions associated with actually buying and using the brand (i.e. the sense of community – passive or active - while being in Starbucks)</a:t>
              </a:r>
            </a:p>
            <a:p>
              <a:pPr marL="1371600" lvl="2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80000"/>
                <a:buFontTx/>
                <a:buChar char="•"/>
              </a:pPr>
              <a:endParaRPr lang="en-US" sz="8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328713" name="Rectangle 5"/>
            <p:cNvSpPr>
              <a:spLocks noChangeArrowheads="1"/>
            </p:cNvSpPr>
            <p:nvPr/>
          </p:nvSpPr>
          <p:spPr bwMode="auto">
            <a:xfrm rot="-5400000">
              <a:off x="288" y="1609"/>
              <a:ext cx="79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chemeClr val="bg1"/>
                  </a:solidFill>
                  <a:latin typeface="Arial" pitchFamily="34" charset="0"/>
                </a:rPr>
                <a:t>Global</a:t>
              </a:r>
              <a:endParaRPr lang="en-US" sz="3200" b="1">
                <a:solidFill>
                  <a:schemeClr val="bg1"/>
                </a:solidFill>
                <a:latin typeface="Futura" pitchFamily="32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11188" y="4024313"/>
            <a:ext cx="8208962" cy="2519362"/>
            <a:chOff x="385" y="2660"/>
            <a:chExt cx="5171" cy="1587"/>
          </a:xfrm>
        </p:grpSpPr>
        <p:sp>
          <p:nvSpPr>
            <p:cNvPr id="328710" name="Rectangle 7"/>
            <p:cNvSpPr>
              <a:spLocks noChangeArrowheads="1"/>
            </p:cNvSpPr>
            <p:nvPr/>
          </p:nvSpPr>
          <p:spPr bwMode="auto">
            <a:xfrm>
              <a:off x="385" y="2660"/>
              <a:ext cx="5171" cy="1587"/>
            </a:xfrm>
            <a:prstGeom prst="rect">
              <a:avLst/>
            </a:prstGeom>
            <a:solidFill>
              <a:srgbClr val="000074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1371600" lvl="2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 typeface="Wingdings" pitchFamily="2" charset="2"/>
                <a:buChar char="§"/>
              </a:pPr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User Imagery</a:t>
              </a:r>
            </a:p>
            <a:p>
              <a:pPr marL="1828800" lvl="3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Tx/>
                <a:buChar char="•"/>
              </a:pPr>
              <a:r>
                <a:rPr lang="en-US" sz="2000">
                  <a:solidFill>
                    <a:schemeClr val="bg1"/>
                  </a:solidFill>
                  <a:latin typeface="Times New Roman" pitchFamily="18" charset="0"/>
                </a:rPr>
                <a:t>The connection with the type of people that use the brand (i.e. are they like me, or what I aspire to be?)</a:t>
              </a:r>
            </a:p>
            <a:p>
              <a:pPr marL="914400" lvl="1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Tx/>
                <a:buChar char="•"/>
              </a:pPr>
              <a:endParaRPr lang="en-US" sz="4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marL="1371600" lvl="2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 typeface="Wingdings" pitchFamily="2" charset="2"/>
                <a:buChar char="§"/>
              </a:pPr>
              <a:r>
                <a:rPr lang="en-US" b="1">
                  <a:solidFill>
                    <a:schemeClr val="bg1"/>
                  </a:solidFill>
                  <a:latin typeface="Times New Roman" pitchFamily="18" charset="0"/>
                </a:rPr>
                <a:t>Associative Imagery</a:t>
              </a:r>
            </a:p>
            <a:p>
              <a:pPr marL="1828800" lvl="3" indent="-4572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bg1"/>
                </a:buClr>
                <a:buSzPct val="80000"/>
                <a:buFontTx/>
                <a:buChar char="•"/>
              </a:pPr>
              <a:r>
                <a:rPr lang="en-US" sz="2000">
                  <a:solidFill>
                    <a:schemeClr val="bg1"/>
                  </a:solidFill>
                  <a:latin typeface="Times New Roman" pitchFamily="18" charset="0"/>
                </a:rPr>
                <a:t>The links between your brand and the image of the other brands, activities and events you align yourself with (i.e. Coca-Cola and Lake Balaton)</a:t>
              </a:r>
            </a:p>
          </p:txBody>
        </p:sp>
        <p:sp>
          <p:nvSpPr>
            <p:cNvPr id="328711" name="Rectangle 8"/>
            <p:cNvSpPr>
              <a:spLocks noChangeArrowheads="1"/>
            </p:cNvSpPr>
            <p:nvPr/>
          </p:nvSpPr>
          <p:spPr bwMode="auto">
            <a:xfrm rot="-5400000">
              <a:off x="352" y="3260"/>
              <a:ext cx="667" cy="307"/>
            </a:xfrm>
            <a:prstGeom prst="rect">
              <a:avLst/>
            </a:prstGeom>
            <a:solidFill>
              <a:srgbClr val="000074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chemeClr val="bg1"/>
                  </a:solidFill>
                  <a:latin typeface="Arial" pitchFamily="34" charset="0"/>
                </a:rPr>
                <a:t>Local</a:t>
              </a:r>
              <a:endParaRPr lang="en-US" sz="3200" b="1">
                <a:solidFill>
                  <a:schemeClr val="bg1"/>
                </a:solidFill>
                <a:latin typeface="Futura" pitchFamily="3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21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990600" y="152400"/>
            <a:ext cx="731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Coke Light’s Version of a Modern and Successful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Life Is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Aspirational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for Americans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5" name="CokeLightAplausos60sonline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00200" y="17526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498" name="Rectangle 2"/>
          <p:cNvSpPr>
            <a:spLocks noChangeArrowheads="1"/>
          </p:cNvSpPr>
          <p:nvPr/>
        </p:nvSpPr>
        <p:spPr bwMode="auto">
          <a:xfrm>
            <a:off x="833438" y="5041900"/>
            <a:ext cx="3887787" cy="1511300"/>
          </a:xfrm>
          <a:prstGeom prst="rect">
            <a:avLst/>
          </a:prstGeom>
          <a:gradFill rotWithShape="0">
            <a:gsLst>
              <a:gs pos="0">
                <a:srgbClr val="00CC66"/>
              </a:gs>
              <a:gs pos="50000">
                <a:srgbClr val="00CC66">
                  <a:gamma/>
                  <a:shade val="46275"/>
                  <a:invGamma/>
                </a:srgbClr>
              </a:gs>
              <a:gs pos="100000">
                <a:srgbClr val="00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499" name="Rectangle 3"/>
          <p:cNvSpPr>
            <a:spLocks noChangeArrowheads="1"/>
          </p:cNvSpPr>
          <p:nvPr/>
        </p:nvSpPr>
        <p:spPr bwMode="auto">
          <a:xfrm>
            <a:off x="4721225" y="5041900"/>
            <a:ext cx="3889375" cy="1511300"/>
          </a:xfrm>
          <a:prstGeom prst="rect">
            <a:avLst/>
          </a:prstGeom>
          <a:gradFill rotWithShape="0">
            <a:gsLst>
              <a:gs pos="0">
                <a:srgbClr val="00CC66"/>
              </a:gs>
              <a:gs pos="50000">
                <a:srgbClr val="00CC66">
                  <a:gamma/>
                  <a:shade val="46275"/>
                  <a:invGamma/>
                </a:srgbClr>
              </a:gs>
              <a:gs pos="100000">
                <a:srgbClr val="00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500" name="Rectangle 4"/>
          <p:cNvSpPr>
            <a:spLocks noChangeArrowheads="1"/>
          </p:cNvSpPr>
          <p:nvPr/>
        </p:nvSpPr>
        <p:spPr bwMode="auto">
          <a:xfrm>
            <a:off x="1336675" y="3529013"/>
            <a:ext cx="3384550" cy="1512887"/>
          </a:xfrm>
          <a:prstGeom prst="rect">
            <a:avLst/>
          </a:prstGeom>
          <a:gradFill rotWithShape="0">
            <a:gsLst>
              <a:gs pos="0">
                <a:srgbClr val="FF3300"/>
              </a:gs>
              <a:gs pos="5000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501" name="Rectangle 5"/>
          <p:cNvSpPr>
            <a:spLocks noChangeArrowheads="1"/>
          </p:cNvSpPr>
          <p:nvPr/>
        </p:nvSpPr>
        <p:spPr bwMode="auto">
          <a:xfrm>
            <a:off x="4721225" y="3529013"/>
            <a:ext cx="3384550" cy="1512887"/>
          </a:xfrm>
          <a:prstGeom prst="rect">
            <a:avLst/>
          </a:prstGeom>
          <a:gradFill rotWithShape="0">
            <a:gsLst>
              <a:gs pos="0">
                <a:srgbClr val="FF3300"/>
              </a:gs>
              <a:gs pos="50000">
                <a:srgbClr val="FF3300">
                  <a:gamma/>
                  <a:shade val="46275"/>
                  <a:invGamma/>
                </a:srgbClr>
              </a:gs>
              <a:gs pos="100000">
                <a:srgbClr val="FF33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502" name="Rectangle 6"/>
          <p:cNvSpPr>
            <a:spLocks noChangeArrowheads="1"/>
          </p:cNvSpPr>
          <p:nvPr/>
        </p:nvSpPr>
        <p:spPr bwMode="auto">
          <a:xfrm>
            <a:off x="1912938" y="2017713"/>
            <a:ext cx="2808287" cy="15113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50000">
                <a:srgbClr val="FFCC66">
                  <a:gamma/>
                  <a:shade val="46275"/>
                  <a:invGamma/>
                </a:srgbClr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503" name="Rectangle 7"/>
          <p:cNvSpPr>
            <a:spLocks noChangeArrowheads="1"/>
          </p:cNvSpPr>
          <p:nvPr/>
        </p:nvSpPr>
        <p:spPr bwMode="auto">
          <a:xfrm>
            <a:off x="4721225" y="2017713"/>
            <a:ext cx="2808288" cy="15113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50000">
                <a:srgbClr val="FFCC66">
                  <a:gamma/>
                  <a:shade val="46275"/>
                  <a:invGamma/>
                </a:srgbClr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4504" name="Text Box 8"/>
          <p:cNvSpPr txBox="1">
            <a:spLocks noChangeArrowheads="1"/>
          </p:cNvSpPr>
          <p:nvPr/>
        </p:nvSpPr>
        <p:spPr bwMode="auto">
          <a:xfrm>
            <a:off x="4794250" y="2089150"/>
            <a:ext cx="26638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algn="r" defTabSz="863600" eaLnBrk="0" hangingPunct="0"/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Emotional Benefits</a:t>
            </a:r>
          </a:p>
          <a:p>
            <a:pPr algn="r" defTabSz="863600" eaLnBrk="0" hangingPunct="0"/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Primary emotional connection</a:t>
            </a:r>
          </a:p>
          <a:p>
            <a:pPr algn="r" defTabSz="863600" eaLnBrk="0" hangingPunct="0"/>
            <a:r>
              <a:rPr lang="en-US" sz="900" b="1">
                <a:solidFill>
                  <a:schemeClr val="bg1"/>
                </a:solidFill>
                <a:latin typeface="Arial" pitchFamily="34" charset="0"/>
              </a:rPr>
              <a:t>     - </a:t>
            </a: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Makes me feel good about myself</a:t>
            </a:r>
          </a:p>
          <a:p>
            <a:pPr algn="r"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 - Anticipation</a:t>
            </a:r>
          </a:p>
          <a:p>
            <a:pPr algn="r"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 - Shared</a:t>
            </a:r>
          </a:p>
          <a:p>
            <a:pPr algn="r"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- Community</a:t>
            </a:r>
          </a:p>
          <a:p>
            <a:pPr defTabSz="863600" eaLnBrk="0" hangingPunct="0"/>
            <a:endParaRPr lang="en-US" sz="9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794505" name="Text Box 9"/>
          <p:cNvSpPr txBox="1">
            <a:spLocks noChangeArrowheads="1"/>
          </p:cNvSpPr>
          <p:nvPr/>
        </p:nvSpPr>
        <p:spPr bwMode="auto">
          <a:xfrm>
            <a:off x="4794250" y="3578225"/>
            <a:ext cx="32210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algn="r" defTabSz="863600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Functional Benefits</a:t>
            </a:r>
          </a:p>
          <a:p>
            <a:pPr algn="r" defTabSz="863600">
              <a:spcBef>
                <a:spcPct val="15000"/>
              </a:spcBef>
            </a:pPr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Differentiated vs. competition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Authentic – the ‘Hungarian Sea’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Shallow at one end for families and deep for adults and sailing on the other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Sense of tradition</a:t>
            </a:r>
          </a:p>
        </p:txBody>
      </p:sp>
      <p:sp>
        <p:nvSpPr>
          <p:cNvPr id="2794506" name="Text Box 10"/>
          <p:cNvSpPr txBox="1">
            <a:spLocks noChangeArrowheads="1"/>
          </p:cNvSpPr>
          <p:nvPr/>
        </p:nvSpPr>
        <p:spPr bwMode="auto">
          <a:xfrm>
            <a:off x="4164013" y="5186363"/>
            <a:ext cx="437356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algn="r" defTabSz="863600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Cost of Entry Features and Benefits</a:t>
            </a:r>
          </a:p>
          <a:p>
            <a:pPr algn="r" defTabSz="863600">
              <a:spcBef>
                <a:spcPct val="15000"/>
              </a:spcBef>
            </a:pPr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Meets ‘cost of entry’ requirements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Summer time fit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Close to water</a:t>
            </a:r>
          </a:p>
          <a:p>
            <a:pPr algn="r"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Lots of stuff to do</a:t>
            </a:r>
          </a:p>
        </p:txBody>
      </p:sp>
      <p:sp>
        <p:nvSpPr>
          <p:cNvPr id="2794507" name="Text Box 11"/>
          <p:cNvSpPr txBox="1">
            <a:spLocks noChangeArrowheads="1"/>
          </p:cNvSpPr>
          <p:nvPr/>
        </p:nvSpPr>
        <p:spPr bwMode="auto">
          <a:xfrm>
            <a:off x="1985963" y="2089150"/>
            <a:ext cx="2519362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defTabSz="863600" eaLnBrk="0" hangingPunct="0"/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Emotional Benefits</a:t>
            </a:r>
          </a:p>
          <a:p>
            <a:pPr defTabSz="863600" eaLnBrk="0" hangingPunct="0"/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Primary emotional connection  </a:t>
            </a:r>
          </a:p>
          <a:p>
            <a:pPr defTabSz="863600" eaLnBrk="0" hangingPunct="0"/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    </a:t>
            </a: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-  Makes me feel good about myself</a:t>
            </a:r>
          </a:p>
          <a:p>
            <a:pPr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 -  Optimism </a:t>
            </a:r>
          </a:p>
          <a:p>
            <a:pPr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 -  Social</a:t>
            </a:r>
          </a:p>
          <a:p>
            <a:pPr defTabSz="863600" eaLnBrk="0" hangingPunct="0"/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 -  Inclusive</a:t>
            </a:r>
          </a:p>
          <a:p>
            <a:pPr defTabSz="863600" eaLnBrk="0" hangingPunct="0"/>
            <a:endParaRPr lang="en-US" sz="12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794508" name="Text Box 12"/>
          <p:cNvSpPr txBox="1">
            <a:spLocks noChangeArrowheads="1"/>
          </p:cNvSpPr>
          <p:nvPr/>
        </p:nvSpPr>
        <p:spPr bwMode="auto">
          <a:xfrm>
            <a:off x="1409700" y="3579813"/>
            <a:ext cx="3024188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Functional Benefits</a:t>
            </a:r>
          </a:p>
          <a:p>
            <a:pPr defTabSz="863600">
              <a:spcBef>
                <a:spcPct val="15000"/>
              </a:spcBef>
            </a:pPr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Differentiated vs. competition</a:t>
            </a:r>
          </a:p>
          <a:p>
            <a:pPr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Authentic – the ‘real one’</a:t>
            </a:r>
          </a:p>
          <a:p>
            <a:pPr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Contour shape</a:t>
            </a:r>
          </a:p>
          <a:p>
            <a:pPr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Refreshing</a:t>
            </a:r>
          </a:p>
        </p:txBody>
      </p:sp>
      <p:sp>
        <p:nvSpPr>
          <p:cNvPr id="2794509" name="Text Box 13"/>
          <p:cNvSpPr txBox="1">
            <a:spLocks noChangeArrowheads="1"/>
          </p:cNvSpPr>
          <p:nvPr/>
        </p:nvSpPr>
        <p:spPr bwMode="auto">
          <a:xfrm>
            <a:off x="904875" y="5203825"/>
            <a:ext cx="37449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latin typeface="Arial" pitchFamily="34" charset="0"/>
              </a:rPr>
              <a:t>Cost of Features and Benefits</a:t>
            </a:r>
          </a:p>
          <a:p>
            <a:pPr defTabSz="863600">
              <a:spcBef>
                <a:spcPct val="15000"/>
              </a:spcBef>
            </a:pPr>
            <a:r>
              <a:rPr lang="en-US" sz="1100" b="1">
                <a:solidFill>
                  <a:schemeClr val="bg1"/>
                </a:solidFill>
                <a:latin typeface="Arial" pitchFamily="34" charset="0"/>
              </a:rPr>
              <a:t>Meets ‘cost of entry’ requirements</a:t>
            </a:r>
          </a:p>
          <a:p>
            <a:pPr defTabSz="863600">
              <a:spcBef>
                <a:spcPct val="15000"/>
              </a:spcBef>
            </a:pPr>
            <a:r>
              <a:rPr lang="en-US" sz="900" b="1">
                <a:solidFill>
                  <a:schemeClr val="bg1"/>
                </a:solidFill>
                <a:latin typeface="Arial" pitchFamily="34" charset="0"/>
              </a:rPr>
              <a:t>    -  </a:t>
            </a: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Cola taste</a:t>
            </a:r>
          </a:p>
          <a:p>
            <a:pPr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Always available</a:t>
            </a:r>
          </a:p>
          <a:p>
            <a:pPr defTabSz="863600">
              <a:spcBef>
                <a:spcPct val="15000"/>
              </a:spcBef>
            </a:pPr>
            <a:r>
              <a:rPr lang="en-US" sz="1000" b="1">
                <a:solidFill>
                  <a:schemeClr val="bg1"/>
                </a:solidFill>
                <a:latin typeface="Arial" pitchFamily="34" charset="0"/>
              </a:rPr>
              <a:t>    -  Cold</a:t>
            </a:r>
          </a:p>
        </p:txBody>
      </p:sp>
      <p:sp>
        <p:nvSpPr>
          <p:cNvPr id="2794510" name="Text Box 14"/>
          <p:cNvSpPr txBox="1">
            <a:spLocks noChangeArrowheads="1"/>
          </p:cNvSpPr>
          <p:nvPr/>
        </p:nvSpPr>
        <p:spPr bwMode="auto">
          <a:xfrm>
            <a:off x="688975" y="381000"/>
            <a:ext cx="792162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defTabSz="863600"/>
            <a:r>
              <a:rPr lang="en-US" sz="3200" dirty="0">
                <a:solidFill>
                  <a:schemeClr val="accent2"/>
                </a:solidFill>
                <a:latin typeface="Arial" pitchFamily="34" charset="0"/>
              </a:rPr>
              <a:t>Associative Imagery</a:t>
            </a:r>
          </a:p>
          <a:p>
            <a:pPr defTabSz="863600"/>
            <a:r>
              <a:rPr lang="en-US" sz="3200" dirty="0">
                <a:solidFill>
                  <a:schemeClr val="accent2"/>
                </a:solidFill>
                <a:latin typeface="Arial" pitchFamily="34" charset="0"/>
              </a:rPr>
              <a:t>- </a:t>
            </a:r>
            <a:r>
              <a:rPr lang="en-US" sz="2800" dirty="0">
                <a:solidFill>
                  <a:schemeClr val="accent2"/>
                </a:solidFill>
                <a:latin typeface="Arial" pitchFamily="34" charset="0"/>
              </a:rPr>
              <a:t>Brand and Property Architecture Alignment</a:t>
            </a:r>
          </a:p>
        </p:txBody>
      </p:sp>
      <p:sp>
        <p:nvSpPr>
          <p:cNvPr id="2794511" name="Text Box 15"/>
          <p:cNvSpPr txBox="1">
            <a:spLocks noChangeArrowheads="1"/>
          </p:cNvSpPr>
          <p:nvPr/>
        </p:nvSpPr>
        <p:spPr bwMode="auto">
          <a:xfrm>
            <a:off x="1912938" y="1728788"/>
            <a:ext cx="280828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algn="ctr" defTabSz="863600">
              <a:spcBef>
                <a:spcPct val="50000"/>
              </a:spcBef>
            </a:pPr>
            <a:r>
              <a:rPr lang="en-US" sz="1700" b="1">
                <a:solidFill>
                  <a:schemeClr val="accent2"/>
                </a:solidFill>
              </a:rPr>
              <a:t>Coca-Cola</a:t>
            </a:r>
          </a:p>
        </p:txBody>
      </p:sp>
      <p:sp>
        <p:nvSpPr>
          <p:cNvPr id="2794512" name="Text Box 16"/>
          <p:cNvSpPr txBox="1">
            <a:spLocks noChangeArrowheads="1"/>
          </p:cNvSpPr>
          <p:nvPr/>
        </p:nvSpPr>
        <p:spPr bwMode="auto">
          <a:xfrm>
            <a:off x="4721225" y="1728788"/>
            <a:ext cx="28082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algn="ctr" defTabSz="863600">
              <a:spcBef>
                <a:spcPct val="50000"/>
              </a:spcBef>
            </a:pPr>
            <a:r>
              <a:rPr lang="en-US" sz="1700" b="1">
                <a:solidFill>
                  <a:schemeClr val="accent2"/>
                </a:solidFill>
              </a:rPr>
              <a:t>Lake Balaton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22" name="Rectangle 2"/>
          <p:cNvSpPr>
            <a:spLocks noChangeArrowheads="1"/>
          </p:cNvSpPr>
          <p:nvPr/>
        </p:nvSpPr>
        <p:spPr bwMode="auto">
          <a:xfrm>
            <a:off x="720725" y="215900"/>
            <a:ext cx="77041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470" dir="2700000" algn="ctr" rotWithShape="0">
              <a:schemeClr val="bg2"/>
            </a:outerShdw>
          </a:effectLst>
        </p:spPr>
        <p:txBody>
          <a:bodyPr lIns="87002" tIns="43501" rIns="87002" bIns="43501" anchor="ctr"/>
          <a:lstStyle/>
          <a:p>
            <a:pPr defTabSz="863600">
              <a:buClr>
                <a:schemeClr val="tx1"/>
              </a:buClr>
            </a:pPr>
            <a:r>
              <a:rPr lang="en-US" sz="3200">
                <a:solidFill>
                  <a:schemeClr val="accent2"/>
                </a:solidFill>
                <a:latin typeface="Arial" pitchFamily="34" charset="0"/>
              </a:rPr>
              <a:t>Something Special</a:t>
            </a:r>
          </a:p>
        </p:txBody>
      </p:sp>
      <p:sp>
        <p:nvSpPr>
          <p:cNvPr id="2795523" name="Rectangle 3"/>
          <p:cNvSpPr>
            <a:spLocks noChangeArrowheads="1"/>
          </p:cNvSpPr>
          <p:nvPr/>
        </p:nvSpPr>
        <p:spPr bwMode="auto">
          <a:xfrm>
            <a:off x="685800" y="1616075"/>
            <a:ext cx="7307263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7002" tIns="43501" rIns="87002" bIns="43501"/>
          <a:lstStyle/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300">
                <a:solidFill>
                  <a:schemeClr val="accent2"/>
                </a:solidFill>
                <a:latin typeface="Times New Roman" pitchFamily="18" charset="0"/>
              </a:rPr>
              <a:t>Coca-Cola and the Balaton share multi-dimensional appeal to similar consumer groups</a:t>
            </a: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en-US" sz="2000">
              <a:solidFill>
                <a:schemeClr val="accent2"/>
              </a:solidFill>
              <a:latin typeface="Times New Roman" pitchFamily="18" charset="0"/>
            </a:endParaRP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300">
                <a:solidFill>
                  <a:schemeClr val="accent2"/>
                </a:solidFill>
                <a:latin typeface="Times New Roman" pitchFamily="18" charset="0"/>
              </a:rPr>
              <a:t>Both represent feelings of inclusiveness and optimism</a:t>
            </a: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en-US" sz="2000">
              <a:solidFill>
                <a:schemeClr val="accent2"/>
              </a:solidFill>
              <a:latin typeface="Times New Roman" pitchFamily="18" charset="0"/>
            </a:endParaRP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300">
                <a:solidFill>
                  <a:schemeClr val="accent2"/>
                </a:solidFill>
                <a:latin typeface="Times New Roman" pitchFamily="18" charset="0"/>
              </a:rPr>
              <a:t>Both help me ‘feel good about myself’</a:t>
            </a: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en-US" sz="2000">
              <a:solidFill>
                <a:schemeClr val="accent2"/>
              </a:solidFill>
              <a:latin typeface="Times New Roman" pitchFamily="18" charset="0"/>
            </a:endParaRPr>
          </a:p>
          <a:p>
            <a:pPr marL="323850" indent="-323850" defTabSz="8636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300">
                <a:solidFill>
                  <a:schemeClr val="accent2"/>
                </a:solidFill>
                <a:latin typeface="Times New Roman" pitchFamily="18" charset="0"/>
              </a:rPr>
              <a:t>Coca-Cola and the Balaton are both part of the unique experience of a perfect Hungarian summer</a:t>
            </a:r>
            <a:endParaRPr lang="en-US" sz="2300">
              <a:solidFill>
                <a:schemeClr val="accent2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3714" name="Text Box 2"/>
          <p:cNvSpPr txBox="1">
            <a:spLocks noChangeArrowheads="1"/>
          </p:cNvSpPr>
          <p:nvPr/>
        </p:nvSpPr>
        <p:spPr bwMode="auto">
          <a:xfrm>
            <a:off x="688975" y="381000"/>
            <a:ext cx="7921625" cy="101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02" tIns="43201" rIns="86402" bIns="43201">
            <a:spAutoFit/>
          </a:bodyPr>
          <a:lstStyle/>
          <a:p>
            <a:pPr defTabSz="863600"/>
            <a:r>
              <a:rPr lang="en-US" sz="3200" dirty="0">
                <a:solidFill>
                  <a:schemeClr val="accent2"/>
                </a:solidFill>
                <a:latin typeface="Arial" pitchFamily="34" charset="0"/>
              </a:rPr>
              <a:t>Coca-Cola &amp; Balaton</a:t>
            </a:r>
          </a:p>
          <a:p>
            <a:pPr defTabSz="863600"/>
            <a:r>
              <a:rPr lang="en-US" sz="2800" dirty="0">
                <a:solidFill>
                  <a:schemeClr val="accent2"/>
                </a:solidFill>
                <a:latin typeface="Arial" pitchFamily="34" charset="0"/>
              </a:rPr>
              <a:t>- </a:t>
            </a:r>
            <a:r>
              <a:rPr lang="en-US" i="1" dirty="0">
                <a:solidFill>
                  <a:schemeClr val="accent2"/>
                </a:solidFill>
                <a:latin typeface="Arial" pitchFamily="34" charset="0"/>
              </a:rPr>
              <a:t>A Shared </a:t>
            </a:r>
            <a:r>
              <a:rPr lang="en-US" i="1" dirty="0" smtClean="0">
                <a:solidFill>
                  <a:schemeClr val="accent2"/>
                </a:solidFill>
                <a:latin typeface="Arial" pitchFamily="34" charset="0"/>
              </a:rPr>
              <a:t>Brand and Hungarian Consumer </a:t>
            </a:r>
            <a:r>
              <a:rPr lang="en-US" i="1" dirty="0">
                <a:solidFill>
                  <a:schemeClr val="accent2"/>
                </a:solidFill>
                <a:latin typeface="Arial" pitchFamily="34" charset="0"/>
              </a:rPr>
              <a:t>Experience</a:t>
            </a:r>
          </a:p>
        </p:txBody>
      </p:sp>
      <p:pic>
        <p:nvPicPr>
          <p:cNvPr id="5" name="TV Balaton main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676400"/>
            <a:ext cx="6324600" cy="474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25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A Hungarian Olympic Moment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Olympic Bicycling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5400" y="16002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26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Friendship – Hungarian Style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Vilmos Barátok reklám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1066800"/>
            <a:ext cx="74168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27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556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Partying – Hungarian Style 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futyulos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14400" y="1219200"/>
            <a:ext cx="72136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28600" y="1905000"/>
            <a:ext cx="5791200" cy="1470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US" sz="4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+mn-cs"/>
              </a:rPr>
              <a:t>Thank You for Your Attention!</a:t>
            </a:r>
          </a:p>
        </p:txBody>
      </p:sp>
      <p:sp>
        <p:nvSpPr>
          <p:cNvPr id="712707" name="Text Box 6"/>
          <p:cNvSpPr txBox="1">
            <a:spLocks noChangeArrowheads="1"/>
          </p:cNvSpPr>
          <p:nvPr/>
        </p:nvSpPr>
        <p:spPr bwMode="auto">
          <a:xfrm>
            <a:off x="973138" y="3333750"/>
            <a:ext cx="3370262" cy="323850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500" i="1" smtClean="0">
                <a:solidFill>
                  <a:srgbClr val="7F7F7F"/>
                </a:solidFill>
                <a:latin typeface="Calibri" pitchFamily="34" charset="0"/>
                <a:cs typeface="+mn-cs"/>
              </a:rPr>
              <a:t>For further information, please contact:</a:t>
            </a:r>
            <a:endParaRPr lang="en-US" sz="1200" i="1" smtClean="0">
              <a:solidFill>
                <a:srgbClr val="7F7F7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12708" name="Text Box 9"/>
          <p:cNvSpPr txBox="1">
            <a:spLocks noChangeArrowheads="1"/>
          </p:cNvSpPr>
          <p:nvPr/>
        </p:nvSpPr>
        <p:spPr bwMode="auto">
          <a:xfrm>
            <a:off x="938213" y="3733800"/>
            <a:ext cx="20193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500" b="1" smtClean="0">
                <a:solidFill>
                  <a:srgbClr val="0070C0"/>
                </a:solidFill>
                <a:latin typeface="Calibri" pitchFamily="34" charset="0"/>
                <a:cs typeface="+mn-cs"/>
              </a:rPr>
              <a:t>Paul Garrison</a:t>
            </a:r>
          </a:p>
          <a:p>
            <a:pPr algn="ctr"/>
            <a:r>
              <a:rPr lang="en-US" sz="1500" smtClean="0">
                <a:solidFill>
                  <a:srgbClr val="7F7F7F"/>
                </a:solidFill>
                <a:latin typeface="Calibri" pitchFamily="34" charset="0"/>
                <a:cs typeface="+mn-cs"/>
              </a:rPr>
              <a:t>paul@garrisongroup.eu</a:t>
            </a:r>
            <a:endParaRPr lang="en-US" sz="1200" smtClean="0">
              <a:solidFill>
                <a:srgbClr val="7F7F7F"/>
              </a:solidFill>
              <a:latin typeface="Calibri" pitchFamily="34" charset="0"/>
              <a:cs typeface="+mn-cs"/>
            </a:endParaRPr>
          </a:p>
          <a:p>
            <a:pPr algn="ctr"/>
            <a:r>
              <a:rPr lang="en-US" sz="12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Mobile: +36 30 221 9980</a:t>
            </a:r>
            <a:endParaRPr lang="en-US" sz="1800" smtClean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12709" name="Text Box 10"/>
          <p:cNvSpPr txBox="1">
            <a:spLocks noChangeArrowheads="1"/>
          </p:cNvSpPr>
          <p:nvPr/>
        </p:nvSpPr>
        <p:spPr bwMode="auto">
          <a:xfrm>
            <a:off x="1143000" y="4613275"/>
            <a:ext cx="15557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Andr</a:t>
            </a:r>
            <a:r>
              <a:rPr lang="hu-HU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á</a:t>
            </a:r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ssy </a:t>
            </a:r>
            <a:r>
              <a:rPr lang="hu-HU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ú</a:t>
            </a:r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t, 62</a:t>
            </a:r>
          </a:p>
          <a:p>
            <a:pPr algn="ctr"/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1062 Budapest</a:t>
            </a:r>
          </a:p>
          <a:p>
            <a:pPr algn="ctr"/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Hungary</a:t>
            </a:r>
          </a:p>
          <a:p>
            <a:pPr algn="ctr"/>
            <a:r>
              <a:rPr lang="en-US" sz="110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Tel.: +36  1  318 54 03</a:t>
            </a:r>
          </a:p>
          <a:p>
            <a:pPr algn="ctr"/>
            <a:r>
              <a:rPr lang="en-US" sz="1100" smtClean="0">
                <a:solidFill>
                  <a:srgbClr val="7F7F7F"/>
                </a:solidFill>
                <a:latin typeface="Calibri" pitchFamily="34" charset="0"/>
                <a:cs typeface="+mn-cs"/>
                <a:hlinkClick r:id="rId3"/>
              </a:rPr>
              <a:t>www.garrisongroup.eu</a:t>
            </a:r>
            <a:r>
              <a:rPr lang="en-US" sz="1100" smtClean="0">
                <a:solidFill>
                  <a:srgbClr val="7F7F7F"/>
                </a:solidFill>
                <a:latin typeface="Calibri" pitchFamily="34" charset="0"/>
                <a:cs typeface="+mn-cs"/>
              </a:rPr>
              <a:t>  </a:t>
            </a:r>
          </a:p>
          <a:p>
            <a:pPr algn="ctr"/>
            <a:endParaRPr lang="en-US" sz="1100" smtClean="0">
              <a:solidFill>
                <a:srgbClr val="7F7F7F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FC6175-566B-4959-8E61-76299BE4336A}" type="slidenum">
              <a:rPr lang="hu-HU" smtClean="0">
                <a:latin typeface="GsHelvetica"/>
              </a:rPr>
              <a:pPr/>
              <a:t>3</a:t>
            </a:fld>
            <a:endParaRPr lang="hu-HU" smtClean="0">
              <a:latin typeface="GsHelvetica"/>
            </a:endParaRPr>
          </a:p>
        </p:txBody>
      </p:sp>
      <p:sp>
        <p:nvSpPr>
          <p:cNvPr id="9219" name="Rectangle 24"/>
          <p:cNvSpPr>
            <a:spLocks noChangeArrowheads="1"/>
          </p:cNvSpPr>
          <p:nvPr/>
        </p:nvSpPr>
        <p:spPr bwMode="auto">
          <a:xfrm>
            <a:off x="457200" y="31750"/>
            <a:ext cx="8382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2C396E"/>
                </a:solidFill>
                <a:latin typeface="Arial" pitchFamily="34" charset="0"/>
                <a:ea typeface="ＭＳ Ｐゴシック"/>
                <a:cs typeface="ＭＳ Ｐゴシック"/>
              </a:rPr>
              <a:t>The Brand Impact</a:t>
            </a:r>
          </a:p>
          <a:p>
            <a:pPr>
              <a:spcBef>
                <a:spcPct val="50000"/>
              </a:spcBef>
            </a:pPr>
            <a:r>
              <a:rPr lang="en-US" i="1">
                <a:solidFill>
                  <a:srgbClr val="2C396E"/>
                </a:solidFill>
                <a:latin typeface="Arial" pitchFamily="34" charset="0"/>
                <a:ea typeface="ＭＳ Ｐゴシック"/>
                <a:cs typeface="ＭＳ Ｐゴシック"/>
              </a:rPr>
              <a:t>The three fundamental domains that brands can draw from…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574800" y="1981200"/>
            <a:ext cx="5994400" cy="4953000"/>
            <a:chOff x="1574800" y="914400"/>
            <a:chExt cx="5994400" cy="495300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 cstate="print"/>
            <a:srcRect l="5086" t="14215" r="32563" b="56217"/>
            <a:stretch>
              <a:fillRect/>
            </a:stretch>
          </p:blipFill>
          <p:spPr>
            <a:xfrm>
              <a:off x="1574800" y="914400"/>
              <a:ext cx="5994400" cy="4953000"/>
            </a:xfrm>
            <a:prstGeom prst="ellipse">
              <a:avLst/>
            </a:prstGeom>
            <a:effectLst>
              <a:softEdge rad="635000"/>
            </a:effectLst>
          </p:spPr>
        </p:pic>
        <p:sp>
          <p:nvSpPr>
            <p:cNvPr id="44" name="Isosceles Triangle 43"/>
            <p:cNvSpPr/>
            <p:nvPr/>
          </p:nvSpPr>
          <p:spPr>
            <a:xfrm>
              <a:off x="3671200" y="3352799"/>
              <a:ext cx="1904400" cy="1371600"/>
            </a:xfrm>
            <a:prstGeom prst="triangle">
              <a:avLst/>
            </a:prstGeom>
            <a:gradFill flip="none" rotWithShape="1">
              <a:gsLst>
                <a:gs pos="0">
                  <a:srgbClr val="FFFD6F"/>
                </a:gs>
                <a:gs pos="100000">
                  <a:srgbClr val="FFFDB8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45" name="Isosceles Triangle 44"/>
            <p:cNvSpPr/>
            <p:nvPr/>
          </p:nvSpPr>
          <p:spPr>
            <a:xfrm rot="10800000">
              <a:off x="4623400" y="3352799"/>
              <a:ext cx="1904400" cy="1371600"/>
            </a:xfrm>
            <a:prstGeom prst="triangle">
              <a:avLst/>
            </a:prstGeom>
            <a:gradFill flip="none" rotWithShape="1">
              <a:gsLst>
                <a:gs pos="0">
                  <a:srgbClr val="E5DF2A"/>
                </a:gs>
                <a:gs pos="100000">
                  <a:srgbClr val="E6E182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46" name="Isosceles Triangle 45"/>
            <p:cNvSpPr/>
            <p:nvPr/>
          </p:nvSpPr>
          <p:spPr>
            <a:xfrm rot="10800000">
              <a:off x="3657600" y="1981200"/>
              <a:ext cx="1905000" cy="1371600"/>
            </a:xfrm>
            <a:prstGeom prst="triangl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5CA942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4606925" y="1981200"/>
              <a:ext cx="1903413" cy="1371600"/>
            </a:xfrm>
            <a:prstGeom prst="triangle">
              <a:avLst/>
            </a:prstGeom>
            <a:gradFill flip="none" rotWithShape="1">
              <a:gsLst>
                <a:gs pos="0">
                  <a:srgbClr val="5FC636"/>
                </a:gs>
                <a:gs pos="100000">
                  <a:srgbClr val="CCFFCC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48" name="Isosceles Triangle 47"/>
            <p:cNvSpPr/>
            <p:nvPr/>
          </p:nvSpPr>
          <p:spPr>
            <a:xfrm rot="10800000">
              <a:off x="2719000" y="3352798"/>
              <a:ext cx="1904400" cy="1371600"/>
            </a:xfrm>
            <a:prstGeom prst="triangl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B1B2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2719388" y="1981200"/>
              <a:ext cx="1903412" cy="1371600"/>
            </a:xfrm>
            <a:prstGeom prst="triangle">
              <a:avLst/>
            </a:prstGeom>
            <a:gradFill flip="none" rotWithShape="1">
              <a:gsLst>
                <a:gs pos="0">
                  <a:srgbClr val="E5363C"/>
                </a:gs>
                <a:gs pos="100000">
                  <a:srgbClr val="E97B8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9228" name="TextBox 49"/>
            <p:cNvSpPr txBox="1">
              <a:spLocks noChangeArrowheads="1"/>
            </p:cNvSpPr>
            <p:nvPr/>
          </p:nvSpPr>
          <p:spPr bwMode="auto">
            <a:xfrm>
              <a:off x="3976000" y="2252245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Benefits</a:t>
              </a:r>
            </a:p>
          </p:txBody>
        </p:sp>
        <p:sp>
          <p:nvSpPr>
            <p:cNvPr id="9229" name="TextBox 50"/>
            <p:cNvSpPr txBox="1">
              <a:spLocks noChangeArrowheads="1"/>
            </p:cNvSpPr>
            <p:nvPr/>
          </p:nvSpPr>
          <p:spPr bwMode="auto">
            <a:xfrm>
              <a:off x="3976000" y="403859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Motive</a:t>
              </a:r>
            </a:p>
          </p:txBody>
        </p:sp>
        <p:sp>
          <p:nvSpPr>
            <p:cNvPr id="9230" name="TextBox 51"/>
            <p:cNvSpPr txBox="1">
              <a:spLocks noChangeArrowheads="1"/>
            </p:cNvSpPr>
            <p:nvPr/>
          </p:nvSpPr>
          <p:spPr bwMode="auto">
            <a:xfrm>
              <a:off x="4914532" y="3669267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Beliefs</a:t>
              </a:r>
            </a:p>
          </p:txBody>
        </p:sp>
        <p:sp>
          <p:nvSpPr>
            <p:cNvPr id="9231" name="TextBox 52"/>
            <p:cNvSpPr txBox="1">
              <a:spLocks noChangeArrowheads="1"/>
            </p:cNvSpPr>
            <p:nvPr/>
          </p:nvSpPr>
          <p:spPr bwMode="auto">
            <a:xfrm>
              <a:off x="4914532" y="266699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Features</a:t>
              </a:r>
            </a:p>
          </p:txBody>
        </p:sp>
        <p:sp>
          <p:nvSpPr>
            <p:cNvPr id="9232" name="TextBox 53"/>
            <p:cNvSpPr txBox="1">
              <a:spLocks noChangeArrowheads="1"/>
            </p:cNvSpPr>
            <p:nvPr/>
          </p:nvSpPr>
          <p:spPr bwMode="auto">
            <a:xfrm>
              <a:off x="3010132" y="266699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Recognition</a:t>
              </a:r>
            </a:p>
          </p:txBody>
        </p:sp>
        <p:sp>
          <p:nvSpPr>
            <p:cNvPr id="9233" name="TextBox 54"/>
            <p:cNvSpPr txBox="1">
              <a:spLocks noChangeArrowheads="1"/>
            </p:cNvSpPr>
            <p:nvPr/>
          </p:nvSpPr>
          <p:spPr bwMode="auto">
            <a:xfrm>
              <a:off x="3023500" y="3669267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Area</a:t>
              </a:r>
            </a:p>
          </p:txBody>
        </p:sp>
        <p:sp>
          <p:nvSpPr>
            <p:cNvPr id="9234" name="TextBox 55"/>
            <p:cNvSpPr txBox="1">
              <a:spLocks noChangeArrowheads="1"/>
            </p:cNvSpPr>
            <p:nvPr/>
          </p:nvSpPr>
          <p:spPr bwMode="auto">
            <a:xfrm rot="2212897">
              <a:off x="5136642" y="153332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b="1">
                  <a:latin typeface="Arial" pitchFamily="34" charset="0"/>
                  <a:ea typeface="ＭＳ Ｐゴシック"/>
                  <a:cs typeface="ＭＳ Ｐゴシック"/>
                </a:rPr>
                <a:t>Needs</a:t>
              </a:r>
            </a:p>
          </p:txBody>
        </p:sp>
        <p:sp>
          <p:nvSpPr>
            <p:cNvPr id="9235" name="TextBox 56"/>
            <p:cNvSpPr txBox="1">
              <a:spLocks noChangeArrowheads="1"/>
            </p:cNvSpPr>
            <p:nvPr/>
          </p:nvSpPr>
          <p:spPr bwMode="auto">
            <a:xfrm rot="-1869556">
              <a:off x="5116478" y="4865778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b="1">
                  <a:latin typeface="Arial" pitchFamily="34" charset="0"/>
                  <a:ea typeface="ＭＳ Ｐゴシック"/>
                  <a:cs typeface="ＭＳ Ｐゴシック"/>
                </a:rPr>
                <a:t>Values</a:t>
              </a:r>
            </a:p>
          </p:txBody>
        </p:sp>
        <p:sp>
          <p:nvSpPr>
            <p:cNvPr id="9236" name="TextBox 57"/>
            <p:cNvSpPr txBox="1">
              <a:spLocks noChangeArrowheads="1"/>
            </p:cNvSpPr>
            <p:nvPr/>
          </p:nvSpPr>
          <p:spPr bwMode="auto">
            <a:xfrm rot="-5400000">
              <a:off x="1731377" y="3183521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b="1">
                  <a:latin typeface="Arial" pitchFamily="34" charset="0"/>
                  <a:ea typeface="ＭＳ Ｐゴシック"/>
                  <a:cs typeface="ＭＳ Ｐゴシック"/>
                </a:rPr>
                <a:t>Roles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8F81AD-A9B9-4AD7-BDDB-9693A7440DD7}" type="slidenum">
              <a:rPr lang="hu-HU" smtClean="0">
                <a:latin typeface="GsHelvetica"/>
              </a:rPr>
              <a:pPr/>
              <a:t>4</a:t>
            </a:fld>
            <a:endParaRPr lang="hu-HU" smtClean="0">
              <a:latin typeface="GsHelvetica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465263" y="1549400"/>
            <a:ext cx="5994400" cy="4953000"/>
            <a:chOff x="1574800" y="914400"/>
            <a:chExt cx="5994400" cy="495300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/>
            <a:srcRect l="5086" t="14215" r="32563" b="56217"/>
            <a:stretch>
              <a:fillRect/>
            </a:stretch>
          </p:blipFill>
          <p:spPr>
            <a:xfrm>
              <a:off x="1574800" y="914400"/>
              <a:ext cx="5994400" cy="4953000"/>
            </a:xfrm>
            <a:prstGeom prst="ellipse">
              <a:avLst/>
            </a:prstGeom>
            <a:effectLst>
              <a:softEdge rad="635000"/>
            </a:effectLst>
          </p:spPr>
        </p:pic>
        <p:sp>
          <p:nvSpPr>
            <p:cNvPr id="28" name="Isosceles Triangle 27"/>
            <p:cNvSpPr/>
            <p:nvPr/>
          </p:nvSpPr>
          <p:spPr>
            <a:xfrm>
              <a:off x="3671200" y="3403599"/>
              <a:ext cx="1904400" cy="1371600"/>
            </a:xfrm>
            <a:prstGeom prst="triangle">
              <a:avLst/>
            </a:prstGeom>
            <a:gradFill flip="none" rotWithShape="1">
              <a:gsLst>
                <a:gs pos="0">
                  <a:srgbClr val="FFFD6F"/>
                </a:gs>
                <a:gs pos="100000">
                  <a:srgbClr val="FFFDB8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29" name="Isosceles Triangle 28"/>
            <p:cNvSpPr/>
            <p:nvPr/>
          </p:nvSpPr>
          <p:spPr>
            <a:xfrm rot="10800000">
              <a:off x="4775801" y="3403598"/>
              <a:ext cx="1904400" cy="1371600"/>
            </a:xfrm>
            <a:prstGeom prst="triangle">
              <a:avLst/>
            </a:prstGeom>
            <a:gradFill flip="none" rotWithShape="1">
              <a:gsLst>
                <a:gs pos="0">
                  <a:srgbClr val="E5DF2A"/>
                </a:gs>
                <a:gs pos="100000">
                  <a:srgbClr val="E6E182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30" name="Isosceles Triangle 29"/>
            <p:cNvSpPr/>
            <p:nvPr/>
          </p:nvSpPr>
          <p:spPr>
            <a:xfrm rot="10800000">
              <a:off x="3657600" y="1922463"/>
              <a:ext cx="1905000" cy="1371600"/>
            </a:xfrm>
            <a:prstGeom prst="triangl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5CA942"/>
                </a:gs>
              </a:gsLst>
              <a:lin ang="0" scaled="1"/>
              <a:tileRect/>
            </a:gradFill>
            <a:ln w="12700"/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4775200" y="1922463"/>
              <a:ext cx="1905000" cy="1371600"/>
            </a:xfrm>
            <a:prstGeom prst="triangle">
              <a:avLst/>
            </a:prstGeom>
            <a:gradFill flip="none" rotWithShape="1">
              <a:gsLst>
                <a:gs pos="0">
                  <a:srgbClr val="5FC636"/>
                </a:gs>
                <a:gs pos="100000">
                  <a:srgbClr val="CCFFCC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0800000">
              <a:off x="2573867" y="3403599"/>
              <a:ext cx="1904400" cy="1371600"/>
            </a:xfrm>
            <a:prstGeom prst="triangl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B1B2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>
              <a:reflection stA="0" endPos="0" dir="5400000" sy="-100000" algn="bl" rotWithShape="0"/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2565400" y="1922463"/>
              <a:ext cx="1905000" cy="1371600"/>
            </a:xfrm>
            <a:prstGeom prst="triangle">
              <a:avLst/>
            </a:prstGeom>
            <a:gradFill flip="none" rotWithShape="1">
              <a:gsLst>
                <a:gs pos="0">
                  <a:srgbClr val="E5363C"/>
                </a:gs>
                <a:gs pos="100000">
                  <a:srgbClr val="E97B8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000000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11295" name="TextBox 33"/>
            <p:cNvSpPr txBox="1">
              <a:spLocks noChangeArrowheads="1"/>
            </p:cNvSpPr>
            <p:nvPr/>
          </p:nvSpPr>
          <p:spPr bwMode="auto">
            <a:xfrm>
              <a:off x="3976000" y="219297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Benefits</a:t>
              </a:r>
            </a:p>
          </p:txBody>
        </p:sp>
        <p:sp>
          <p:nvSpPr>
            <p:cNvPr id="11296" name="TextBox 34"/>
            <p:cNvSpPr txBox="1">
              <a:spLocks noChangeArrowheads="1"/>
            </p:cNvSpPr>
            <p:nvPr/>
          </p:nvSpPr>
          <p:spPr bwMode="auto">
            <a:xfrm>
              <a:off x="3976000" y="4089399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Motive</a:t>
              </a:r>
            </a:p>
          </p:txBody>
        </p:sp>
        <p:sp>
          <p:nvSpPr>
            <p:cNvPr id="11297" name="TextBox 35"/>
            <p:cNvSpPr txBox="1">
              <a:spLocks noChangeArrowheads="1"/>
            </p:cNvSpPr>
            <p:nvPr/>
          </p:nvSpPr>
          <p:spPr bwMode="auto">
            <a:xfrm>
              <a:off x="5066933" y="3720066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Beliefs</a:t>
              </a:r>
            </a:p>
          </p:txBody>
        </p:sp>
        <p:sp>
          <p:nvSpPr>
            <p:cNvPr id="11298" name="TextBox 36"/>
            <p:cNvSpPr txBox="1">
              <a:spLocks noChangeArrowheads="1"/>
            </p:cNvSpPr>
            <p:nvPr/>
          </p:nvSpPr>
          <p:spPr bwMode="auto">
            <a:xfrm>
              <a:off x="5066933" y="2607734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Features</a:t>
              </a:r>
            </a:p>
          </p:txBody>
        </p:sp>
        <p:sp>
          <p:nvSpPr>
            <p:cNvPr id="11299" name="TextBox 37"/>
            <p:cNvSpPr txBox="1">
              <a:spLocks noChangeArrowheads="1"/>
            </p:cNvSpPr>
            <p:nvPr/>
          </p:nvSpPr>
          <p:spPr bwMode="auto">
            <a:xfrm>
              <a:off x="2856533" y="2607734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Recognition</a:t>
              </a:r>
            </a:p>
          </p:txBody>
        </p:sp>
        <p:sp>
          <p:nvSpPr>
            <p:cNvPr id="11300" name="TextBox 38"/>
            <p:cNvSpPr txBox="1">
              <a:spLocks noChangeArrowheads="1"/>
            </p:cNvSpPr>
            <p:nvPr/>
          </p:nvSpPr>
          <p:spPr bwMode="auto">
            <a:xfrm>
              <a:off x="2878367" y="3720068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u-HU" sz="1600" i="1">
                  <a:latin typeface="Arial" pitchFamily="34" charset="0"/>
                  <a:ea typeface="ＭＳ Ｐゴシック"/>
                  <a:cs typeface="ＭＳ Ｐゴシック"/>
                </a:rPr>
                <a:t>Area</a:t>
              </a:r>
            </a:p>
          </p:txBody>
        </p:sp>
      </p:grpSp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Examples…</a:t>
            </a:r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55600" y="4694238"/>
            <a:ext cx="2166938" cy="1227137"/>
            <a:chOff x="228600" y="4693623"/>
            <a:chExt cx="2167467" cy="1227780"/>
          </a:xfrm>
        </p:grpSpPr>
        <p:sp>
          <p:nvSpPr>
            <p:cNvPr id="47" name="Line Callout 1 (Border and Accent Bar) 46"/>
            <p:cNvSpPr/>
            <p:nvPr/>
          </p:nvSpPr>
          <p:spPr>
            <a:xfrm>
              <a:off x="228600" y="4693623"/>
              <a:ext cx="2167467" cy="1227780"/>
            </a:xfrm>
            <a:prstGeom prst="accentBorderCallout1">
              <a:avLst>
                <a:gd name="adj1" fmla="val 53229"/>
                <a:gd name="adj2" fmla="val 104948"/>
                <a:gd name="adj3" fmla="val 6303"/>
                <a:gd name="adj4" fmla="val 1179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FFFFFF"/>
                </a:solidFill>
                <a:ea typeface="ＭＳ Ｐゴシック"/>
                <a:cs typeface="ＭＳ Ｐゴシック"/>
              </a:endParaRPr>
            </a:p>
          </p:txBody>
        </p:sp>
        <p:sp>
          <p:nvSpPr>
            <p:cNvPr id="11286" name="Text Box 21"/>
            <p:cNvSpPr txBox="1">
              <a:spLocks noChangeArrowheads="1"/>
            </p:cNvSpPr>
            <p:nvPr/>
          </p:nvSpPr>
          <p:spPr bwMode="auto">
            <a:xfrm>
              <a:off x="740568" y="5373906"/>
              <a:ext cx="11127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alibri" pitchFamily="34" charset="0"/>
                  <a:ea typeface="ＭＳ Ｐゴシック"/>
                  <a:cs typeface="ＭＳ Ｐゴシック"/>
                </a:rPr>
                <a:t>Christmas</a:t>
              </a:r>
            </a:p>
          </p:txBody>
        </p:sp>
        <p:pic>
          <p:nvPicPr>
            <p:cNvPr id="11287" name="Picture 25" descr="coca-cola-log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7105" y="4846327"/>
              <a:ext cx="1655762" cy="493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6494463" y="1600200"/>
            <a:ext cx="2166937" cy="1227138"/>
            <a:chOff x="5969000" y="1600200"/>
            <a:chExt cx="2167467" cy="1227780"/>
          </a:xfrm>
        </p:grpSpPr>
        <p:sp>
          <p:nvSpPr>
            <p:cNvPr id="41" name="Line Callout 1 (Border and Accent Bar) 40"/>
            <p:cNvSpPr/>
            <p:nvPr/>
          </p:nvSpPr>
          <p:spPr>
            <a:xfrm>
              <a:off x="5969000" y="1600200"/>
              <a:ext cx="2167467" cy="1227780"/>
            </a:xfrm>
            <a:prstGeom prst="accentBorderCallout1">
              <a:avLst>
                <a:gd name="adj1" fmla="val 51850"/>
                <a:gd name="adj2" fmla="val -4427"/>
                <a:gd name="adj3" fmla="val 120775"/>
                <a:gd name="adj4" fmla="val -19583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 sz="1800">
                <a:solidFill>
                  <a:srgbClr val="FFFFFF"/>
                </a:solidFill>
                <a:ea typeface="ＭＳ Ｐゴシック"/>
                <a:cs typeface="ＭＳ Ｐゴシック"/>
              </a:endParaRPr>
            </a:p>
          </p:txBody>
        </p:sp>
        <p:pic>
          <p:nvPicPr>
            <p:cNvPr id="11283" name="Picture 15" descr="audilogo2"/>
            <p:cNvPicPr>
              <a:picLocks noChangeAspect="1" noChangeArrowheads="1"/>
            </p:cNvPicPr>
            <p:nvPr/>
          </p:nvPicPr>
          <p:blipFill>
            <a:blip r:embed="rId5"/>
            <a:srcRect l="15141" t="28572"/>
            <a:stretch>
              <a:fillRect/>
            </a:stretch>
          </p:blipFill>
          <p:spPr bwMode="auto">
            <a:xfrm>
              <a:off x="6613525" y="1633650"/>
              <a:ext cx="85407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4" name="Text Box 16"/>
            <p:cNvSpPr txBox="1">
              <a:spLocks noChangeArrowheads="1"/>
            </p:cNvSpPr>
            <p:nvPr/>
          </p:nvSpPr>
          <p:spPr bwMode="auto">
            <a:xfrm>
              <a:off x="6637500" y="2286359"/>
              <a:ext cx="916949" cy="369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latin typeface="Calibri" pitchFamily="34" charset="0"/>
                  <a:ea typeface="ＭＳ Ｐゴシック"/>
                  <a:cs typeface="ＭＳ Ｐゴシック"/>
                </a:rPr>
                <a:t>Quattro</a:t>
              </a:r>
            </a:p>
          </p:txBody>
        </p:sp>
      </p:grpSp>
      <p:sp>
        <p:nvSpPr>
          <p:cNvPr id="44" name="Line Callout 1 (Border and Accent Bar) 43"/>
          <p:cNvSpPr/>
          <p:nvPr/>
        </p:nvSpPr>
        <p:spPr>
          <a:xfrm>
            <a:off x="355600" y="1633538"/>
            <a:ext cx="2166938" cy="1227137"/>
          </a:xfrm>
          <a:prstGeom prst="accentBorderCallout1">
            <a:avLst>
              <a:gd name="adj1" fmla="val 53229"/>
              <a:gd name="adj2" fmla="val 104948"/>
              <a:gd name="adj3" fmla="val 120775"/>
              <a:gd name="adj4" fmla="val 11869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sz="1800">
              <a:solidFill>
                <a:srgbClr val="FFFFFF"/>
              </a:solidFill>
              <a:ea typeface="ＭＳ Ｐゴシック"/>
              <a:cs typeface="ＭＳ Ｐゴシック"/>
            </a:endParaRPr>
          </a:p>
        </p:txBody>
      </p:sp>
      <p:pic>
        <p:nvPicPr>
          <p:cNvPr id="11272" name="Picture 19" descr="nik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8825" y="1852613"/>
            <a:ext cx="13620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Text Box 20"/>
          <p:cNvSpPr txBox="1">
            <a:spLocks noChangeArrowheads="1"/>
          </p:cNvSpPr>
          <p:nvPr/>
        </p:nvSpPr>
        <p:spPr bwMode="auto">
          <a:xfrm>
            <a:off x="930275" y="2297113"/>
            <a:ext cx="981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  <a:ea typeface="ＭＳ Ｐゴシック"/>
                <a:cs typeface="ＭＳ Ｐゴシック"/>
              </a:rPr>
              <a:t>The Icon</a:t>
            </a:r>
          </a:p>
        </p:txBody>
      </p:sp>
      <p:sp>
        <p:nvSpPr>
          <p:cNvPr id="11274" name="Line Callout 1 (Border and Accent Bar) 50"/>
          <p:cNvSpPr>
            <a:spLocks/>
          </p:cNvSpPr>
          <p:nvPr/>
        </p:nvSpPr>
        <p:spPr bwMode="auto">
          <a:xfrm>
            <a:off x="6510338" y="4648200"/>
            <a:ext cx="2168525" cy="1371600"/>
          </a:xfrm>
          <a:prstGeom prst="accentBorderCallout1">
            <a:avLst>
              <a:gd name="adj1" fmla="val 8333"/>
              <a:gd name="adj2" fmla="val -3514"/>
              <a:gd name="adj3" fmla="val 4398"/>
              <a:gd name="adj4" fmla="val -19620"/>
            </a:avLst>
          </a:prstGeom>
          <a:solidFill>
            <a:srgbClr val="FFFFFF"/>
          </a:solidFill>
          <a:ln w="25400">
            <a:solidFill>
              <a:srgbClr val="BCBCB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hu-HU" sz="1800">
              <a:solidFill>
                <a:srgbClr val="FFFFFF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275" name="Text Box 22"/>
          <p:cNvSpPr txBox="1">
            <a:spLocks noChangeArrowheads="1"/>
          </p:cNvSpPr>
          <p:nvPr/>
        </p:nvSpPr>
        <p:spPr bwMode="auto">
          <a:xfrm>
            <a:off x="6477000" y="55768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latin typeface="Calibri" pitchFamily="34" charset="0"/>
                <a:ea typeface="ＭＳ Ｐゴシック"/>
                <a:cs typeface="ＭＳ Ｐゴシック"/>
              </a:rPr>
              <a:t>Individuality</a:t>
            </a:r>
          </a:p>
        </p:txBody>
      </p:sp>
      <p:sp>
        <p:nvSpPr>
          <p:cNvPr id="56" name="Line Callout 1 (Border and Accent Bar) 55"/>
          <p:cNvSpPr/>
          <p:nvPr/>
        </p:nvSpPr>
        <p:spPr>
          <a:xfrm>
            <a:off x="3467100" y="5943600"/>
            <a:ext cx="2044700" cy="692150"/>
          </a:xfrm>
          <a:prstGeom prst="accentBorderCallout1">
            <a:avLst>
              <a:gd name="adj1" fmla="val -7368"/>
              <a:gd name="adj2" fmla="val 50163"/>
              <a:gd name="adj3" fmla="val -63535"/>
              <a:gd name="adj4" fmla="val 4994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sz="1800">
              <a:solidFill>
                <a:srgbClr val="FFFFFF"/>
              </a:solidFill>
              <a:ea typeface="ＭＳ Ｐゴシック"/>
              <a:cs typeface="ＭＳ Ｐゴシック"/>
            </a:endParaRPr>
          </a:p>
        </p:txBody>
      </p:sp>
      <p:pic>
        <p:nvPicPr>
          <p:cNvPr id="11277" name="Picture 24" descr="Nokia - Connecting peop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08388" y="5969000"/>
            <a:ext cx="17716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Line Callout 1 (Border and Accent Bar) 58"/>
          <p:cNvSpPr/>
          <p:nvPr/>
        </p:nvSpPr>
        <p:spPr>
          <a:xfrm>
            <a:off x="3595688" y="1519238"/>
            <a:ext cx="1797050" cy="777875"/>
          </a:xfrm>
          <a:prstGeom prst="accentBorderCallout1">
            <a:avLst>
              <a:gd name="adj1" fmla="val 106762"/>
              <a:gd name="adj2" fmla="val 49810"/>
              <a:gd name="adj3" fmla="val 130487"/>
              <a:gd name="adj4" fmla="val 4959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sz="1800">
              <a:solidFill>
                <a:srgbClr val="FFFFF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4137025" y="1920875"/>
            <a:ext cx="7016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latin typeface="Calibri" pitchFamily="34" charset="0"/>
                <a:ea typeface="ＭＳ Ｐゴシック"/>
                <a:cs typeface="ＭＳ Ｐゴシック"/>
              </a:rPr>
              <a:t>Safe</a:t>
            </a:r>
          </a:p>
        </p:txBody>
      </p:sp>
      <p:pic>
        <p:nvPicPr>
          <p:cNvPr id="11280" name="Picture 18" descr="group_top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79838" y="1527175"/>
            <a:ext cx="1417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Untitled-1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62800" y="4648200"/>
            <a:ext cx="8985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581C3-D49A-4E82-AACF-C9199D10AC37}" type="slidenum">
              <a:rPr lang="hu-HU" smtClean="0">
                <a:latin typeface="GsHelvetica"/>
              </a:rPr>
              <a:pPr/>
              <a:t>5</a:t>
            </a:fld>
            <a:endParaRPr lang="hu-HU" smtClean="0">
              <a:latin typeface="GsHelvetica"/>
            </a:endParaRPr>
          </a:p>
        </p:txBody>
      </p:sp>
      <p:sp>
        <p:nvSpPr>
          <p:cNvPr id="19" name="Round Diagonal Corner Rectangle 18"/>
          <p:cNvSpPr/>
          <p:nvPr/>
        </p:nvSpPr>
        <p:spPr>
          <a:xfrm>
            <a:off x="3220549" y="4776878"/>
            <a:ext cx="2684960" cy="1120483"/>
          </a:xfrm>
          <a:prstGeom prst="round2DiagRect">
            <a:avLst/>
          </a:prstGeom>
          <a:gradFill flip="none" rotWithShape="1">
            <a:gsLst>
              <a:gs pos="0">
                <a:srgbClr val="49B241"/>
              </a:gs>
              <a:gs pos="50000">
                <a:srgbClr val="1F4B17"/>
              </a:gs>
              <a:gs pos="100000">
                <a:srgbClr val="49B241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-6032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2" name="Round Diagonal Corner Rectangle 18"/>
          <p:cNvSpPr/>
          <p:nvPr/>
        </p:nvSpPr>
        <p:spPr>
          <a:xfrm>
            <a:off x="164860" y="4789578"/>
            <a:ext cx="2473154" cy="1120483"/>
          </a:xfrm>
          <a:prstGeom prst="round2DiagRect">
            <a:avLst/>
          </a:prstGeom>
          <a:gradFill flip="none" rotWithShape="1">
            <a:gsLst>
              <a:gs pos="0">
                <a:srgbClr val="49B241"/>
              </a:gs>
              <a:gs pos="50000">
                <a:srgbClr val="1F4B17"/>
              </a:gs>
              <a:gs pos="100000">
                <a:srgbClr val="49B241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-6032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18" name="Round Diagonal Corner Rectangle 17"/>
          <p:cNvSpPr/>
          <p:nvPr/>
        </p:nvSpPr>
        <p:spPr>
          <a:xfrm>
            <a:off x="3469669" y="3567561"/>
            <a:ext cx="2297758" cy="1190705"/>
          </a:xfrm>
          <a:prstGeom prst="round2DiagRect">
            <a:avLst/>
          </a:prstGeom>
          <a:gradFill flip="none" rotWithShape="1">
            <a:gsLst>
              <a:gs pos="0">
                <a:srgbClr val="E6462B"/>
              </a:gs>
              <a:gs pos="50000">
                <a:srgbClr val="75311C"/>
              </a:gs>
              <a:gs pos="100000">
                <a:srgbClr val="E6462B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16827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3" name="Round Diagonal Corner Rectangle 17"/>
          <p:cNvSpPr/>
          <p:nvPr/>
        </p:nvSpPr>
        <p:spPr>
          <a:xfrm>
            <a:off x="6521561" y="3553273"/>
            <a:ext cx="1962636" cy="1190705"/>
          </a:xfrm>
          <a:prstGeom prst="round2DiagRect">
            <a:avLst/>
          </a:prstGeom>
          <a:gradFill flip="none" rotWithShape="1">
            <a:gsLst>
              <a:gs pos="0">
                <a:srgbClr val="E6462B"/>
              </a:gs>
              <a:gs pos="50000">
                <a:srgbClr val="75311C"/>
              </a:gs>
              <a:gs pos="100000">
                <a:srgbClr val="E6462B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16827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4" name="Round Diagonal Corner Rectangle 17"/>
          <p:cNvSpPr/>
          <p:nvPr/>
        </p:nvSpPr>
        <p:spPr>
          <a:xfrm>
            <a:off x="668448" y="3597723"/>
            <a:ext cx="1962637" cy="1190705"/>
          </a:xfrm>
          <a:prstGeom prst="round2DiagRect">
            <a:avLst/>
          </a:prstGeom>
          <a:gradFill flip="none" rotWithShape="1">
            <a:gsLst>
              <a:gs pos="0">
                <a:srgbClr val="E6462B"/>
              </a:gs>
              <a:gs pos="50000">
                <a:srgbClr val="75311C"/>
              </a:gs>
              <a:gs pos="100000">
                <a:srgbClr val="E6462B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16827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5" name="Round Diagonal Corner Rectangle 18"/>
          <p:cNvSpPr/>
          <p:nvPr/>
        </p:nvSpPr>
        <p:spPr>
          <a:xfrm>
            <a:off x="6522798" y="4775290"/>
            <a:ext cx="2473154" cy="1120483"/>
          </a:xfrm>
          <a:prstGeom prst="round2DiagRect">
            <a:avLst/>
          </a:prstGeom>
          <a:gradFill flip="none" rotWithShape="1">
            <a:gsLst>
              <a:gs pos="0">
                <a:srgbClr val="49B241"/>
              </a:gs>
              <a:gs pos="50000">
                <a:srgbClr val="1F4B17"/>
              </a:gs>
              <a:gs pos="100000">
                <a:srgbClr val="49B241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0325" indent="-60325"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  <a:latin typeface="Arial Narrow Bold"/>
              <a:cs typeface="Arial Narrow Bold"/>
            </a:endParaRPr>
          </a:p>
        </p:txBody>
      </p:sp>
      <p:sp>
        <p:nvSpPr>
          <p:cNvPr id="13" name="Round Diagonal Corner Rectangle 12"/>
          <p:cNvSpPr/>
          <p:nvPr/>
        </p:nvSpPr>
        <p:spPr>
          <a:xfrm>
            <a:off x="3845923" y="2575341"/>
            <a:ext cx="1609774" cy="978515"/>
          </a:xfrm>
          <a:prstGeom prst="round2DiagRect">
            <a:avLst/>
          </a:prstGeom>
          <a:gradFill flip="none" rotWithShape="1">
            <a:gsLst>
              <a:gs pos="0">
                <a:srgbClr val="D0AE3E"/>
              </a:gs>
              <a:gs pos="50000">
                <a:srgbClr val="6B623C"/>
              </a:gs>
              <a:gs pos="100000">
                <a:srgbClr val="C3A34D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1750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bg1"/>
              </a:solidFill>
              <a:effectLst>
                <a:reflection stA="0" endPos="0" dir="5400000" sy="-100000" algn="bl" rotWithShape="0"/>
              </a:effectLst>
              <a:latin typeface="Arial Narrow Bold"/>
              <a:cs typeface="Arial Narrow Bold"/>
            </a:endParaRPr>
          </a:p>
        </p:txBody>
      </p:sp>
      <p:sp>
        <p:nvSpPr>
          <p:cNvPr id="6" name="Round Diagonal Corner Rectangle 12"/>
          <p:cNvSpPr/>
          <p:nvPr/>
        </p:nvSpPr>
        <p:spPr>
          <a:xfrm>
            <a:off x="6520861" y="2575341"/>
            <a:ext cx="1609774" cy="978515"/>
          </a:xfrm>
          <a:prstGeom prst="round2DiagRect">
            <a:avLst/>
          </a:prstGeom>
          <a:gradFill flip="none" rotWithShape="1">
            <a:gsLst>
              <a:gs pos="0">
                <a:srgbClr val="D0AE3E"/>
              </a:gs>
              <a:gs pos="50000">
                <a:srgbClr val="6B623C"/>
              </a:gs>
              <a:gs pos="100000">
                <a:srgbClr val="C3A34D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1750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bg1"/>
              </a:solidFill>
              <a:effectLst>
                <a:reflection stA="0" endPos="0" dir="5400000" sy="-100000" algn="bl" rotWithShape="0"/>
              </a:effectLst>
              <a:latin typeface="Arial Narrow Bold"/>
              <a:cs typeface="Arial Narrow Bold"/>
            </a:endParaRPr>
          </a:p>
        </p:txBody>
      </p:sp>
      <p:sp>
        <p:nvSpPr>
          <p:cNvPr id="7" name="Round Diagonal Corner Rectangle 12"/>
          <p:cNvSpPr/>
          <p:nvPr/>
        </p:nvSpPr>
        <p:spPr>
          <a:xfrm>
            <a:off x="1042398" y="2588041"/>
            <a:ext cx="1609774" cy="978515"/>
          </a:xfrm>
          <a:prstGeom prst="round2DiagRect">
            <a:avLst/>
          </a:prstGeom>
          <a:gradFill flip="none" rotWithShape="1">
            <a:gsLst>
              <a:gs pos="0">
                <a:srgbClr val="D0AE3E"/>
              </a:gs>
              <a:gs pos="50000">
                <a:srgbClr val="6B623C"/>
              </a:gs>
              <a:gs pos="100000">
                <a:srgbClr val="C3A34D"/>
              </a:gs>
            </a:gsLst>
            <a:lin ang="18900000" scaled="0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1750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bg1"/>
              </a:solidFill>
              <a:effectLst>
                <a:reflection stA="0" endPos="0" dir="5400000" sy="-100000" algn="bl" rotWithShape="0"/>
              </a:effectLst>
              <a:latin typeface="Arial Narrow Bold"/>
              <a:cs typeface="Arial Narrow Bold"/>
            </a:endParaRPr>
          </a:p>
        </p:txBody>
      </p:sp>
      <p:sp>
        <p:nvSpPr>
          <p:cNvPr id="24" name="Donut 34"/>
          <p:cNvSpPr>
            <a:spLocks noChangeArrowheads="1"/>
          </p:cNvSpPr>
          <p:nvPr/>
        </p:nvSpPr>
        <p:spPr bwMode="auto">
          <a:xfrm>
            <a:off x="1325062" y="1037631"/>
            <a:ext cx="6564705" cy="752839"/>
          </a:xfrm>
          <a:custGeom>
            <a:avLst/>
            <a:gdLst>
              <a:gd name="T0" fmla="*/ 2844800 w 5689600"/>
              <a:gd name="T1" fmla="*/ 0 h 833966"/>
              <a:gd name="T2" fmla="*/ 833223 w 5689600"/>
              <a:gd name="T3" fmla="*/ 122131 h 833966"/>
              <a:gd name="T4" fmla="*/ 0 w 5689600"/>
              <a:gd name="T5" fmla="*/ 416983 h 833966"/>
              <a:gd name="T6" fmla="*/ 833223 w 5689600"/>
              <a:gd name="T7" fmla="*/ 711835 h 833966"/>
              <a:gd name="T8" fmla="*/ 2844800 w 5689600"/>
              <a:gd name="T9" fmla="*/ 833966 h 833966"/>
              <a:gd name="T10" fmla="*/ 4856377 w 5689600"/>
              <a:gd name="T11" fmla="*/ 711835 h 833966"/>
              <a:gd name="T12" fmla="*/ 5689600 w 5689600"/>
              <a:gd name="T13" fmla="*/ 416983 h 833966"/>
              <a:gd name="T14" fmla="*/ 4856377 w 5689600"/>
              <a:gd name="T15" fmla="*/ 122131 h 833966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833223 w 5689600"/>
              <a:gd name="T25" fmla="*/ 122131 h 833966"/>
              <a:gd name="T26" fmla="*/ 4856377 w 5689600"/>
              <a:gd name="T27" fmla="*/ 711835 h 8339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689600" h="833966">
                <a:moveTo>
                  <a:pt x="0" y="416983"/>
                </a:moveTo>
                <a:lnTo>
                  <a:pt x="0" y="416983"/>
                </a:lnTo>
                <a:cubicBezTo>
                  <a:pt x="11" y="186690"/>
                  <a:pt x="1273668" y="2"/>
                  <a:pt x="2844800" y="2"/>
                </a:cubicBezTo>
                <a:cubicBezTo>
                  <a:pt x="2844800" y="2"/>
                  <a:pt x="2844800" y="3"/>
                  <a:pt x="2844800" y="3"/>
                </a:cubicBezTo>
                <a:lnTo>
                  <a:pt x="2844801" y="2"/>
                </a:lnTo>
                <a:cubicBezTo>
                  <a:pt x="4415940" y="3"/>
                  <a:pt x="5689601" y="186692"/>
                  <a:pt x="5689601" y="416986"/>
                </a:cubicBezTo>
                <a:cubicBezTo>
                  <a:pt x="5689601" y="416987"/>
                  <a:pt x="5689600" y="416989"/>
                  <a:pt x="5689600" y="416990"/>
                </a:cubicBezTo>
                <a:lnTo>
                  <a:pt x="5689601" y="416991"/>
                </a:lnTo>
                <a:cubicBezTo>
                  <a:pt x="5689601" y="647284"/>
                  <a:pt x="4415940" y="833973"/>
                  <a:pt x="2844801" y="833973"/>
                </a:cubicBezTo>
                <a:cubicBezTo>
                  <a:pt x="1273661" y="833974"/>
                  <a:pt x="1" y="647284"/>
                  <a:pt x="1" y="416991"/>
                </a:cubicBezTo>
                <a:cubicBezTo>
                  <a:pt x="1" y="416990"/>
                  <a:pt x="1" y="416989"/>
                  <a:pt x="1" y="416988"/>
                </a:cubicBezTo>
                <a:close/>
                <a:moveTo>
                  <a:pt x="188935" y="416983"/>
                </a:moveTo>
                <a:lnTo>
                  <a:pt x="188935" y="416983"/>
                </a:lnTo>
                <a:cubicBezTo>
                  <a:pt x="188935" y="416984"/>
                  <a:pt x="188934" y="416984"/>
                  <a:pt x="188934" y="416985"/>
                </a:cubicBezTo>
                <a:cubicBezTo>
                  <a:pt x="188935" y="542933"/>
                  <a:pt x="1378006" y="645034"/>
                  <a:pt x="2844800" y="645034"/>
                </a:cubicBezTo>
                <a:lnTo>
                  <a:pt x="2844800" y="645033"/>
                </a:lnTo>
                <a:cubicBezTo>
                  <a:pt x="4311584" y="645033"/>
                  <a:pt x="5500652" y="542934"/>
                  <a:pt x="5500664" y="416987"/>
                </a:cubicBezTo>
                <a:lnTo>
                  <a:pt x="5500665" y="416988"/>
                </a:lnTo>
                <a:cubicBezTo>
                  <a:pt x="5500665" y="291040"/>
                  <a:pt x="4311593" y="188940"/>
                  <a:pt x="2844800" y="188940"/>
                </a:cubicBezTo>
                <a:lnTo>
                  <a:pt x="2844800" y="188939"/>
                </a:lnTo>
                <a:cubicBezTo>
                  <a:pt x="1378019" y="188939"/>
                  <a:pt x="188954" y="291038"/>
                  <a:pt x="188935" y="416985"/>
                </a:cubicBezTo>
                <a:close/>
              </a:path>
            </a:pathLst>
          </a:custGeom>
          <a:gradFill rotWithShape="1">
            <a:gsLst>
              <a:gs pos="0">
                <a:srgbClr val="F6E142"/>
              </a:gs>
              <a:gs pos="51000">
                <a:srgbClr val="595959"/>
              </a:gs>
              <a:gs pos="100000">
                <a:srgbClr val="F6E142"/>
              </a:gs>
            </a:gsLst>
            <a:path path="rect">
              <a:fillToRect l="100000" t="100000"/>
            </a:path>
          </a:gradFill>
          <a:ln w="1270" cap="rnd">
            <a:solidFill>
              <a:schemeClr val="bg2"/>
            </a:solidFill>
            <a:miter lim="800000"/>
            <a:headEnd/>
            <a:tailEnd/>
          </a:ln>
          <a:effectLst>
            <a:glow rad="254000">
              <a:srgbClr val="DFCB29">
                <a:alpha val="25000"/>
              </a:srgbClr>
            </a:glow>
            <a:outerShdw blurRad="63500" dist="38100" dir="2700000" algn="br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327" name="Text Box 14"/>
          <p:cNvSpPr txBox="1">
            <a:spLocks noChangeArrowheads="1"/>
          </p:cNvSpPr>
          <p:nvPr/>
        </p:nvSpPr>
        <p:spPr bwMode="auto">
          <a:xfrm>
            <a:off x="104775" y="5903913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Company Reputation </a:t>
            </a:r>
          </a:p>
          <a:p>
            <a:pPr algn="ctr"/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Motivational Architecture</a:t>
            </a:r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3159125" y="5876925"/>
            <a:ext cx="2994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Customer Motivational Architecture</a:t>
            </a:r>
          </a:p>
        </p:txBody>
      </p:sp>
      <p:sp>
        <p:nvSpPr>
          <p:cNvPr id="13329" name="Text Box 16"/>
          <p:cNvSpPr txBox="1">
            <a:spLocks noChangeArrowheads="1"/>
          </p:cNvSpPr>
          <p:nvPr/>
        </p:nvSpPr>
        <p:spPr bwMode="auto">
          <a:xfrm>
            <a:off x="6353175" y="5876925"/>
            <a:ext cx="2705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Employee Motivational Architecture</a:t>
            </a:r>
          </a:p>
        </p:txBody>
      </p:sp>
      <p:sp>
        <p:nvSpPr>
          <p:cNvPr id="13330" name="AutoShape 17"/>
          <p:cNvSpPr>
            <a:spLocks noChangeArrowheads="1"/>
          </p:cNvSpPr>
          <p:nvPr/>
        </p:nvSpPr>
        <p:spPr bwMode="auto">
          <a:xfrm>
            <a:off x="3427413" y="1989138"/>
            <a:ext cx="2433637" cy="508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 sz="180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3331" name="Text Box 20"/>
          <p:cNvSpPr txBox="1">
            <a:spLocks noChangeArrowheads="1"/>
          </p:cNvSpPr>
          <p:nvPr/>
        </p:nvSpPr>
        <p:spPr bwMode="auto">
          <a:xfrm>
            <a:off x="3636963" y="1208088"/>
            <a:ext cx="1539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itchFamily="34" charset="0"/>
                <a:ea typeface="ＭＳ Ｐゴシック"/>
                <a:cs typeface="ＭＳ Ｐゴシック"/>
              </a:rPr>
              <a:t>Brand Halo</a:t>
            </a:r>
          </a:p>
        </p:txBody>
      </p:sp>
      <p:sp>
        <p:nvSpPr>
          <p:cNvPr id="13332" name="Text Box 23"/>
          <p:cNvSpPr txBox="1">
            <a:spLocks noChangeArrowheads="1"/>
          </p:cNvSpPr>
          <p:nvPr/>
        </p:nvSpPr>
        <p:spPr bwMode="auto">
          <a:xfrm>
            <a:off x="3898900" y="1928813"/>
            <a:ext cx="1562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Brand       Values</a:t>
            </a:r>
          </a:p>
        </p:txBody>
      </p:sp>
      <p:sp>
        <p:nvSpPr>
          <p:cNvPr id="13333" name="Title 1"/>
          <p:cNvSpPr>
            <a:spLocks/>
          </p:cNvSpPr>
          <p:nvPr/>
        </p:nvSpPr>
        <p:spPr bwMode="auto">
          <a:xfrm>
            <a:off x="323850" y="-90488"/>
            <a:ext cx="8351838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Arial" pitchFamily="34" charset="0"/>
              </a:rPr>
              <a:t>Integrating Company </a:t>
            </a:r>
            <a:r>
              <a:rPr lang="en-US" sz="2800" b="1" dirty="0" smtClean="0">
                <a:solidFill>
                  <a:schemeClr val="tx2"/>
                </a:solidFill>
                <a:latin typeface="Arial" pitchFamily="34" charset="0"/>
              </a:rPr>
              <a:t>and </a:t>
            </a:r>
            <a:r>
              <a:rPr lang="en-US" sz="2800" b="1" dirty="0">
                <a:solidFill>
                  <a:schemeClr val="tx2"/>
                </a:solidFill>
                <a:latin typeface="Arial" pitchFamily="34" charset="0"/>
              </a:rPr>
              <a:t>Employee Values With </a:t>
            </a:r>
            <a:r>
              <a:rPr lang="en-US" sz="2800" b="1" dirty="0" smtClean="0">
                <a:solidFill>
                  <a:schemeClr val="tx2"/>
                </a:solidFill>
                <a:latin typeface="Arial" pitchFamily="34" charset="0"/>
              </a:rPr>
              <a:t>the Brand’s Values</a:t>
            </a:r>
            <a:endParaRPr lang="hu-HU" sz="2800" i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3334" name="Text Box 25"/>
          <p:cNvSpPr txBox="1">
            <a:spLocks noChangeArrowheads="1"/>
          </p:cNvSpPr>
          <p:nvPr/>
        </p:nvSpPr>
        <p:spPr bwMode="auto">
          <a:xfrm>
            <a:off x="268288" y="6492875"/>
            <a:ext cx="22796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solidFill>
                  <a:srgbClr val="FF0000"/>
                </a:solidFill>
                <a:latin typeface="Arial" pitchFamily="34" charset="0"/>
                <a:ea typeface="ＭＳ Ｐゴシック"/>
                <a:cs typeface="ＭＳ Ｐゴシック"/>
              </a:rPr>
              <a:t>Community Focused</a:t>
            </a:r>
          </a:p>
        </p:txBody>
      </p:sp>
      <p:sp>
        <p:nvSpPr>
          <p:cNvPr id="13335" name="Text Box 26"/>
          <p:cNvSpPr txBox="1">
            <a:spLocks noChangeArrowheads="1"/>
          </p:cNvSpPr>
          <p:nvPr/>
        </p:nvSpPr>
        <p:spPr bwMode="auto">
          <a:xfrm>
            <a:off x="3597275" y="6491288"/>
            <a:ext cx="21145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>
                <a:solidFill>
                  <a:srgbClr val="FF0000"/>
                </a:solidFill>
                <a:latin typeface="Arial" pitchFamily="34" charset="0"/>
                <a:ea typeface="ＭＳ Ｐゴシック"/>
                <a:cs typeface="ＭＳ Ｐゴシック"/>
              </a:rPr>
              <a:t>Customer Focused</a:t>
            </a:r>
          </a:p>
        </p:txBody>
      </p:sp>
      <p:sp>
        <p:nvSpPr>
          <p:cNvPr id="13336" name="Text Box 27"/>
          <p:cNvSpPr txBox="1">
            <a:spLocks noChangeArrowheads="1"/>
          </p:cNvSpPr>
          <p:nvPr/>
        </p:nvSpPr>
        <p:spPr bwMode="auto">
          <a:xfrm>
            <a:off x="6753225" y="6491288"/>
            <a:ext cx="21621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>
                <a:solidFill>
                  <a:srgbClr val="FF0000"/>
                </a:solidFill>
                <a:latin typeface="Arial" pitchFamily="34" charset="0"/>
                <a:ea typeface="ＭＳ Ｐゴシック"/>
                <a:cs typeface="ＭＳ Ｐゴシック"/>
              </a:rPr>
              <a:t>Employee Focused   </a:t>
            </a:r>
          </a:p>
        </p:txBody>
      </p:sp>
      <p:sp>
        <p:nvSpPr>
          <p:cNvPr id="13337" name="Text Box 28"/>
          <p:cNvSpPr txBox="1">
            <a:spLocks noChangeArrowheads="1"/>
          </p:cNvSpPr>
          <p:nvPr/>
        </p:nvSpPr>
        <p:spPr bwMode="auto">
          <a:xfrm>
            <a:off x="3387725" y="5160963"/>
            <a:ext cx="2403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Cost of Entry Benefits</a:t>
            </a:r>
          </a:p>
        </p:txBody>
      </p:sp>
      <p:sp>
        <p:nvSpPr>
          <p:cNvPr id="13338" name="Text Box 29"/>
          <p:cNvSpPr txBox="1">
            <a:spLocks noChangeArrowheads="1"/>
          </p:cNvSpPr>
          <p:nvPr/>
        </p:nvSpPr>
        <p:spPr bwMode="auto">
          <a:xfrm>
            <a:off x="228600" y="5149850"/>
            <a:ext cx="2403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Cost of Entry Benefits</a:t>
            </a:r>
          </a:p>
        </p:txBody>
      </p:sp>
      <p:sp>
        <p:nvSpPr>
          <p:cNvPr id="13339" name="Text Box 30"/>
          <p:cNvSpPr txBox="1">
            <a:spLocks noChangeArrowheads="1"/>
          </p:cNvSpPr>
          <p:nvPr/>
        </p:nvSpPr>
        <p:spPr bwMode="auto">
          <a:xfrm>
            <a:off x="6588125" y="5168900"/>
            <a:ext cx="2403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Cost of Entry Benefits</a:t>
            </a:r>
          </a:p>
        </p:txBody>
      </p:sp>
      <p:sp>
        <p:nvSpPr>
          <p:cNvPr id="13340" name="Text Box 31"/>
          <p:cNvSpPr txBox="1">
            <a:spLocks noChangeArrowheads="1"/>
          </p:cNvSpPr>
          <p:nvPr/>
        </p:nvSpPr>
        <p:spPr bwMode="auto">
          <a:xfrm>
            <a:off x="3746500" y="3895725"/>
            <a:ext cx="1749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Differentiating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13341" name="Text Box 32"/>
          <p:cNvSpPr txBox="1">
            <a:spLocks noChangeArrowheads="1"/>
          </p:cNvSpPr>
          <p:nvPr/>
        </p:nvSpPr>
        <p:spPr bwMode="auto">
          <a:xfrm>
            <a:off x="6708775" y="3895725"/>
            <a:ext cx="1749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Differentiating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13342" name="Text Box 33"/>
          <p:cNvSpPr txBox="1">
            <a:spLocks noChangeArrowheads="1"/>
          </p:cNvSpPr>
          <p:nvPr/>
        </p:nvSpPr>
        <p:spPr bwMode="auto">
          <a:xfrm>
            <a:off x="781050" y="3895725"/>
            <a:ext cx="1749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Differentiating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13343" name="Text Box 34"/>
          <p:cNvSpPr txBox="1">
            <a:spLocks noChangeArrowheads="1"/>
          </p:cNvSpPr>
          <p:nvPr/>
        </p:nvSpPr>
        <p:spPr bwMode="auto">
          <a:xfrm>
            <a:off x="4033838" y="2771775"/>
            <a:ext cx="131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Crucial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13344" name="Text Box 35"/>
          <p:cNvSpPr txBox="1">
            <a:spLocks noChangeArrowheads="1"/>
          </p:cNvSpPr>
          <p:nvPr/>
        </p:nvSpPr>
        <p:spPr bwMode="auto">
          <a:xfrm>
            <a:off x="6756400" y="2762250"/>
            <a:ext cx="131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Crucial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13345" name="Text Box 36"/>
          <p:cNvSpPr txBox="1">
            <a:spLocks noChangeArrowheads="1"/>
          </p:cNvSpPr>
          <p:nvPr/>
        </p:nvSpPr>
        <p:spPr bwMode="auto">
          <a:xfrm>
            <a:off x="1162050" y="2752725"/>
            <a:ext cx="131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Crucial </a:t>
            </a:r>
          </a:p>
          <a:p>
            <a:pPr algn="ctr"/>
            <a:r>
              <a:rPr lang="en-US" sz="1600" b="1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13346" name="AutoShape 18"/>
          <p:cNvSpPr>
            <a:spLocks noChangeArrowheads="1"/>
          </p:cNvSpPr>
          <p:nvPr/>
        </p:nvSpPr>
        <p:spPr bwMode="auto">
          <a:xfrm rot="-3424131">
            <a:off x="-151605" y="3415506"/>
            <a:ext cx="3910012" cy="485775"/>
          </a:xfrm>
          <a:prstGeom prst="rightArrow">
            <a:avLst>
              <a:gd name="adj1" fmla="val 50000"/>
              <a:gd name="adj2" fmla="val 20122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7" name="Text Box 22"/>
          <p:cNvSpPr txBox="1">
            <a:spLocks noChangeArrowheads="1"/>
          </p:cNvSpPr>
          <p:nvPr/>
        </p:nvSpPr>
        <p:spPr bwMode="auto">
          <a:xfrm rot="-3406553">
            <a:off x="612775" y="3908426"/>
            <a:ext cx="181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Company Values</a:t>
            </a:r>
          </a:p>
        </p:txBody>
      </p:sp>
      <p:sp>
        <p:nvSpPr>
          <p:cNvPr id="13348" name="AutoShape 19"/>
          <p:cNvSpPr>
            <a:spLocks noChangeArrowheads="1"/>
          </p:cNvSpPr>
          <p:nvPr/>
        </p:nvSpPr>
        <p:spPr bwMode="auto">
          <a:xfrm rot="-7352678">
            <a:off x="5414170" y="3485356"/>
            <a:ext cx="3910012" cy="485775"/>
          </a:xfrm>
          <a:prstGeom prst="rightArrow">
            <a:avLst>
              <a:gd name="adj1" fmla="val 50000"/>
              <a:gd name="adj2" fmla="val 20122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9" name="Text Box 21"/>
          <p:cNvSpPr txBox="1">
            <a:spLocks noChangeArrowheads="1"/>
          </p:cNvSpPr>
          <p:nvPr/>
        </p:nvSpPr>
        <p:spPr bwMode="auto">
          <a:xfrm rot="3501410">
            <a:off x="6670675" y="3894138"/>
            <a:ext cx="1854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pitchFamily="34" charset="0"/>
                <a:ea typeface="ＭＳ Ｐゴシック"/>
                <a:cs typeface="ＭＳ Ｐゴシック"/>
              </a:rPr>
              <a:t>Employee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838200" y="990601"/>
            <a:ext cx="75438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Values are a Slippery Slope</a:t>
            </a:r>
          </a:p>
          <a:p>
            <a:pPr algn="ctr">
              <a:spcBef>
                <a:spcPct val="50000"/>
              </a:spcBef>
            </a:pPr>
            <a:endParaRPr lang="en-US" sz="3200" dirty="0" smtClean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How Do You Communicate Pride in Your Country, Patriotism, or Nationalism?</a:t>
            </a:r>
          </a:p>
          <a:p>
            <a:pPr algn="ctr">
              <a:spcBef>
                <a:spcPct val="50000"/>
              </a:spcBef>
            </a:pPr>
            <a:endParaRPr lang="en-US" sz="32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1952" y="4596825"/>
            <a:ext cx="2404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Should You?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Number Placeholder 2"/>
          <p:cNvSpPr txBox="1">
            <a:spLocks noGrp="1"/>
          </p:cNvSpPr>
          <p:nvPr/>
        </p:nvSpPr>
        <p:spPr bwMode="auto">
          <a:xfrm>
            <a:off x="71438" y="6597650"/>
            <a:ext cx="9001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3F6E9C-25C1-4918-9DD8-15898AA54AD0}" type="slidenum">
              <a:rPr lang="hu-HU" sz="1400">
                <a:latin typeface="GsHelvetica" pitchFamily="2" charset="0"/>
              </a:rPr>
              <a:pPr algn="r"/>
              <a:t>7</a:t>
            </a:fld>
            <a:endParaRPr lang="hu-HU" sz="1400">
              <a:latin typeface="GsHelvetica" pitchFamily="2" charset="0"/>
            </a:endParaRPr>
          </a:p>
        </p:txBody>
      </p:sp>
      <p:sp>
        <p:nvSpPr>
          <p:cNvPr id="329731" name="Text Box 2"/>
          <p:cNvSpPr txBox="1">
            <a:spLocks noChangeArrowheads="1"/>
          </p:cNvSpPr>
          <p:nvPr/>
        </p:nvSpPr>
        <p:spPr bwMode="auto">
          <a:xfrm>
            <a:off x="838200" y="76200"/>
            <a:ext cx="7543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Is This Nationalism or Just Pride in Being an American?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Dan Gamel RV - MAXIMUS Media - _Patriotic_ Commercial_mpeg2video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92200" y="1447800"/>
            <a:ext cx="69088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-685800" y="-257138"/>
            <a:ext cx="98583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 defTabSz="914400">
              <a:defRPr/>
            </a:pPr>
            <a:r>
              <a:rPr lang="hu-H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How Do Different Interpretations of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Hungarianism</a:t>
            </a:r>
            <a:r>
              <a:rPr lang="hu-H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hu-H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Spread </a:t>
            </a:r>
          </a:p>
          <a:p>
            <a:pPr algn="r" defTabSz="914400">
              <a:defRPr/>
            </a:pPr>
            <a:r>
              <a:rPr lang="hu-H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Through the Population?</a:t>
            </a:r>
          </a:p>
        </p:txBody>
      </p:sp>
      <p:pic>
        <p:nvPicPr>
          <p:cNvPr id="17" name="Picture 116"/>
          <p:cNvPicPr>
            <a:picLocks noChangeAspect="1" noChangeArrowheads="1"/>
          </p:cNvPicPr>
          <p:nvPr/>
        </p:nvPicPr>
        <p:blipFill>
          <a:blip r:embed="rId2" cstate="print"/>
          <a:srcRect l="20591" t="63299" r="60685" b="22058"/>
          <a:stretch>
            <a:fillRect/>
          </a:stretch>
        </p:blipFill>
        <p:spPr bwMode="auto">
          <a:xfrm>
            <a:off x="1326286" y="2013399"/>
            <a:ext cx="860757" cy="61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066800" y="1780401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Alternatives (E)</a:t>
            </a:r>
            <a:endParaRPr lang="en-US" sz="1200" b="1" dirty="0"/>
          </a:p>
        </p:txBody>
      </p:sp>
      <p:grpSp>
        <p:nvGrpSpPr>
          <p:cNvPr id="3" name="Group 18"/>
          <p:cNvGrpSpPr/>
          <p:nvPr/>
        </p:nvGrpSpPr>
        <p:grpSpPr>
          <a:xfrm>
            <a:off x="2662594" y="2895611"/>
            <a:ext cx="1376006" cy="942001"/>
            <a:chOff x="5921355" y="3962400"/>
            <a:chExt cx="1705386" cy="1156925"/>
          </a:xfrm>
        </p:grpSpPr>
        <p:pic>
          <p:nvPicPr>
            <p:cNvPr id="20" name="Picture 115"/>
            <p:cNvPicPr>
              <a:picLocks noChangeAspect="1" noChangeArrowheads="1"/>
            </p:cNvPicPr>
            <p:nvPr/>
          </p:nvPicPr>
          <p:blipFill>
            <a:blip r:embed="rId3" cstate="print"/>
            <a:srcRect l="20591" t="63299" r="60685" b="22058"/>
            <a:stretch>
              <a:fillRect/>
            </a:stretch>
          </p:blipFill>
          <p:spPr bwMode="auto">
            <a:xfrm>
              <a:off x="6248400" y="3962400"/>
              <a:ext cx="1066800" cy="752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921355" y="4552328"/>
              <a:ext cx="1705386" cy="56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Chardonnay </a:t>
              </a:r>
            </a:p>
            <a:p>
              <a:pPr algn="ctr"/>
              <a:r>
                <a:rPr lang="en-US" sz="1200" b="1" dirty="0" smtClean="0"/>
                <a:t>Girls (E)</a:t>
              </a:r>
              <a:endParaRPr lang="en-US" sz="1200" b="1" dirty="0"/>
            </a:p>
          </p:txBody>
        </p:sp>
      </p:grpSp>
      <p:grpSp>
        <p:nvGrpSpPr>
          <p:cNvPr id="4" name="Group 21"/>
          <p:cNvGrpSpPr/>
          <p:nvPr/>
        </p:nvGrpSpPr>
        <p:grpSpPr>
          <a:xfrm>
            <a:off x="6324600" y="5320625"/>
            <a:ext cx="1143000" cy="1080175"/>
            <a:chOff x="3336445" y="3581400"/>
            <a:chExt cx="1416604" cy="1326629"/>
          </a:xfrm>
        </p:grpSpPr>
        <p:pic>
          <p:nvPicPr>
            <p:cNvPr id="23" name="Picture 104"/>
            <p:cNvPicPr>
              <a:picLocks noChangeAspect="1" noChangeArrowheads="1"/>
            </p:cNvPicPr>
            <p:nvPr/>
          </p:nvPicPr>
          <p:blipFill>
            <a:blip r:embed="rId4" cstate="print"/>
            <a:srcRect l="21928" t="61816" r="60685" b="21687"/>
            <a:stretch>
              <a:fillRect/>
            </a:stretch>
          </p:blipFill>
          <p:spPr bwMode="auto">
            <a:xfrm>
              <a:off x="3657600" y="3581400"/>
              <a:ext cx="990600" cy="84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3336445" y="4341030"/>
              <a:ext cx="1416604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Revitalizers</a:t>
              </a:r>
              <a:r>
                <a:rPr lang="en-US" sz="1200" b="1" dirty="0" smtClean="0"/>
                <a:t> (P)</a:t>
              </a:r>
              <a:endParaRPr lang="en-US" sz="1200" b="1" dirty="0"/>
            </a:p>
          </p:txBody>
        </p:sp>
      </p:grpSp>
      <p:grpSp>
        <p:nvGrpSpPr>
          <p:cNvPr id="5" name="Group 24"/>
          <p:cNvGrpSpPr/>
          <p:nvPr/>
        </p:nvGrpSpPr>
        <p:grpSpPr>
          <a:xfrm>
            <a:off x="4572000" y="4800600"/>
            <a:ext cx="973104" cy="886599"/>
            <a:chOff x="6312991" y="609600"/>
            <a:chExt cx="1206040" cy="1088885"/>
          </a:xfrm>
        </p:grpSpPr>
        <p:pic>
          <p:nvPicPr>
            <p:cNvPr id="26" name="Picture 110"/>
            <p:cNvPicPr>
              <a:picLocks noChangeAspect="1" noChangeArrowheads="1"/>
            </p:cNvPicPr>
            <p:nvPr/>
          </p:nvPicPr>
          <p:blipFill>
            <a:blip r:embed="rId5" cstate="print"/>
            <a:srcRect l="22736" t="62280" r="63890" b="21780"/>
            <a:stretch>
              <a:fillRect/>
            </a:stretch>
          </p:blipFill>
          <p:spPr bwMode="auto">
            <a:xfrm>
              <a:off x="6553200" y="609600"/>
              <a:ext cx="762000" cy="81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6312991" y="1358286"/>
              <a:ext cx="1206040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Nesters (E)</a:t>
              </a:r>
              <a:endParaRPr lang="en-US" sz="1200" b="1" dirty="0"/>
            </a:p>
          </p:txBody>
        </p:sp>
      </p:grpSp>
      <p:grpSp>
        <p:nvGrpSpPr>
          <p:cNvPr id="6" name="Group 27"/>
          <p:cNvGrpSpPr/>
          <p:nvPr/>
        </p:nvGrpSpPr>
        <p:grpSpPr>
          <a:xfrm>
            <a:off x="6248400" y="3886200"/>
            <a:ext cx="984805" cy="914603"/>
            <a:chOff x="7643830" y="762000"/>
            <a:chExt cx="1107739" cy="1058864"/>
          </a:xfrm>
        </p:grpSpPr>
        <p:pic>
          <p:nvPicPr>
            <p:cNvPr id="29" name="Picture 109"/>
            <p:cNvPicPr>
              <a:picLocks noChangeAspect="1" noChangeArrowheads="1"/>
            </p:cNvPicPr>
            <p:nvPr/>
          </p:nvPicPr>
          <p:blipFill>
            <a:blip r:embed="rId6" cstate="print"/>
            <a:srcRect l="21928" t="63299" r="62023" b="22336"/>
            <a:stretch>
              <a:fillRect/>
            </a:stretch>
          </p:blipFill>
          <p:spPr bwMode="auto">
            <a:xfrm>
              <a:off x="7772400" y="762000"/>
              <a:ext cx="914400" cy="738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TextBox 29"/>
            <p:cNvSpPr txBox="1"/>
            <p:nvPr/>
          </p:nvSpPr>
          <p:spPr>
            <a:xfrm>
              <a:off x="7643830" y="1500174"/>
              <a:ext cx="1107739" cy="320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Grasper (E)</a:t>
              </a:r>
              <a:endParaRPr lang="en-US" sz="1200" b="1" dirty="0"/>
            </a:p>
          </p:txBody>
        </p:sp>
      </p:grpSp>
      <p:grpSp>
        <p:nvGrpSpPr>
          <p:cNvPr id="7" name="Group 30"/>
          <p:cNvGrpSpPr/>
          <p:nvPr/>
        </p:nvGrpSpPr>
        <p:grpSpPr>
          <a:xfrm>
            <a:off x="304799" y="5029200"/>
            <a:ext cx="1066800" cy="1070466"/>
            <a:chOff x="6140698" y="1752600"/>
            <a:chExt cx="1322164" cy="1314705"/>
          </a:xfrm>
        </p:grpSpPr>
        <p:pic>
          <p:nvPicPr>
            <p:cNvPr id="32" name="Picture 111"/>
            <p:cNvPicPr>
              <a:picLocks noChangeAspect="1" noChangeArrowheads="1"/>
            </p:cNvPicPr>
            <p:nvPr/>
          </p:nvPicPr>
          <p:blipFill>
            <a:blip r:embed="rId7" cstate="print"/>
            <a:srcRect l="21928" t="63299" r="63360" b="22151"/>
            <a:stretch>
              <a:fillRect/>
            </a:stretch>
          </p:blipFill>
          <p:spPr bwMode="auto">
            <a:xfrm>
              <a:off x="6477000" y="1752600"/>
              <a:ext cx="8382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Box 32"/>
            <p:cNvSpPr txBox="1"/>
            <p:nvPr/>
          </p:nvSpPr>
          <p:spPr>
            <a:xfrm>
              <a:off x="6140698" y="2500306"/>
              <a:ext cx="1322164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Hedonists (E)</a:t>
              </a:r>
              <a:endParaRPr lang="en-US" sz="1200" b="1" dirty="0"/>
            </a:p>
          </p:txBody>
        </p:sp>
      </p:grpSp>
      <p:grpSp>
        <p:nvGrpSpPr>
          <p:cNvPr id="8" name="Group 33"/>
          <p:cNvGrpSpPr/>
          <p:nvPr/>
        </p:nvGrpSpPr>
        <p:grpSpPr>
          <a:xfrm>
            <a:off x="3373780" y="4110335"/>
            <a:ext cx="883824" cy="995065"/>
            <a:chOff x="7573172" y="1752600"/>
            <a:chExt cx="1095388" cy="1222100"/>
          </a:xfrm>
        </p:grpSpPr>
        <p:pic>
          <p:nvPicPr>
            <p:cNvPr id="35" name="Picture 112"/>
            <p:cNvPicPr>
              <a:picLocks noChangeAspect="1" noChangeArrowheads="1"/>
            </p:cNvPicPr>
            <p:nvPr/>
          </p:nvPicPr>
          <p:blipFill>
            <a:blip r:embed="rId8" cstate="print"/>
            <a:srcRect l="21928" t="63299" r="62023" b="22151"/>
            <a:stretch>
              <a:fillRect/>
            </a:stretch>
          </p:blipFill>
          <p:spPr bwMode="auto">
            <a:xfrm>
              <a:off x="7696200" y="1752600"/>
              <a:ext cx="914400" cy="747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7573172" y="2407701"/>
              <a:ext cx="1095388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Breakouts (E)</a:t>
              </a:r>
              <a:endParaRPr lang="en-US" sz="1200" b="1" dirty="0"/>
            </a:p>
          </p:txBody>
        </p:sp>
      </p:grpSp>
      <p:grpSp>
        <p:nvGrpSpPr>
          <p:cNvPr id="9" name="Group 36"/>
          <p:cNvGrpSpPr/>
          <p:nvPr/>
        </p:nvGrpSpPr>
        <p:grpSpPr>
          <a:xfrm>
            <a:off x="2514600" y="4513346"/>
            <a:ext cx="1066531" cy="820654"/>
            <a:chOff x="6169403" y="2819400"/>
            <a:chExt cx="1321831" cy="1007895"/>
          </a:xfrm>
        </p:grpSpPr>
        <p:pic>
          <p:nvPicPr>
            <p:cNvPr id="38" name="Picture 113"/>
            <p:cNvPicPr>
              <a:picLocks noChangeAspect="1" noChangeArrowheads="1"/>
            </p:cNvPicPr>
            <p:nvPr/>
          </p:nvPicPr>
          <p:blipFill>
            <a:blip r:embed="rId9" cstate="print"/>
            <a:srcRect l="21928" t="63299" r="62023" b="22058"/>
            <a:stretch>
              <a:fillRect/>
            </a:stretch>
          </p:blipFill>
          <p:spPr bwMode="auto">
            <a:xfrm>
              <a:off x="6400800" y="2819400"/>
              <a:ext cx="914400" cy="752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6169403" y="3487096"/>
              <a:ext cx="1321831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Authentics</a:t>
              </a:r>
              <a:r>
                <a:rPr lang="en-US" sz="1200" b="1" dirty="0" smtClean="0"/>
                <a:t> (E)</a:t>
              </a:r>
              <a:endParaRPr lang="en-US" sz="1200" b="1" dirty="0"/>
            </a:p>
          </p:txBody>
        </p:sp>
      </p:grpSp>
      <p:grpSp>
        <p:nvGrpSpPr>
          <p:cNvPr id="10" name="Group 39"/>
          <p:cNvGrpSpPr/>
          <p:nvPr/>
        </p:nvGrpSpPr>
        <p:grpSpPr>
          <a:xfrm>
            <a:off x="-124790" y="2743200"/>
            <a:ext cx="1125371" cy="876103"/>
            <a:chOff x="7397787" y="2743200"/>
            <a:chExt cx="1394756" cy="1075995"/>
          </a:xfrm>
        </p:grpSpPr>
        <p:pic>
          <p:nvPicPr>
            <p:cNvPr id="41" name="Picture 114"/>
            <p:cNvPicPr>
              <a:picLocks noChangeAspect="1" noChangeArrowheads="1"/>
            </p:cNvPicPr>
            <p:nvPr/>
          </p:nvPicPr>
          <p:blipFill>
            <a:blip r:embed="rId10" cstate="print"/>
            <a:srcRect l="21928" t="61816" r="62023" b="22058"/>
            <a:stretch>
              <a:fillRect/>
            </a:stretch>
          </p:blipFill>
          <p:spPr bwMode="auto">
            <a:xfrm>
              <a:off x="7620000" y="2743200"/>
              <a:ext cx="914400" cy="82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7397787" y="3478996"/>
              <a:ext cx="1394756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Peacocks (E)</a:t>
              </a:r>
              <a:endParaRPr lang="en-US" sz="1200" b="1" dirty="0"/>
            </a:p>
          </p:txBody>
        </p:sp>
      </p:grpSp>
      <p:grpSp>
        <p:nvGrpSpPr>
          <p:cNvPr id="11" name="Group 42"/>
          <p:cNvGrpSpPr/>
          <p:nvPr/>
        </p:nvGrpSpPr>
        <p:grpSpPr>
          <a:xfrm>
            <a:off x="4038601" y="5257800"/>
            <a:ext cx="838200" cy="1031700"/>
            <a:chOff x="4786314" y="3657600"/>
            <a:chExt cx="1038843" cy="1267092"/>
          </a:xfrm>
        </p:grpSpPr>
        <p:pic>
          <p:nvPicPr>
            <p:cNvPr id="44" name="Picture 105"/>
            <p:cNvPicPr>
              <a:picLocks noChangeAspect="1" noChangeArrowheads="1"/>
            </p:cNvPicPr>
            <p:nvPr/>
          </p:nvPicPr>
          <p:blipFill>
            <a:blip r:embed="rId11" cstate="print"/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4786314" y="4357694"/>
              <a:ext cx="1038843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Guiders (P)</a:t>
              </a:r>
              <a:endParaRPr lang="en-US" sz="1200" b="1" dirty="0"/>
            </a:p>
          </p:txBody>
        </p:sp>
      </p:grpSp>
      <p:grpSp>
        <p:nvGrpSpPr>
          <p:cNvPr id="12" name="Group 48"/>
          <p:cNvGrpSpPr/>
          <p:nvPr/>
        </p:nvGrpSpPr>
        <p:grpSpPr>
          <a:xfrm>
            <a:off x="1676400" y="3581400"/>
            <a:ext cx="1143000" cy="832080"/>
            <a:chOff x="4453687" y="1500174"/>
            <a:chExt cx="1416603" cy="1021928"/>
          </a:xfrm>
        </p:grpSpPr>
        <p:pic>
          <p:nvPicPr>
            <p:cNvPr id="50" name="Picture 107"/>
            <p:cNvPicPr>
              <a:picLocks noChangeAspect="1" noChangeArrowheads="1"/>
            </p:cNvPicPr>
            <p:nvPr/>
          </p:nvPicPr>
          <p:blipFill>
            <a:blip r:embed="rId12" cstate="print"/>
            <a:srcRect l="21399" t="62280" r="62552" b="22428"/>
            <a:stretch>
              <a:fillRect/>
            </a:stretch>
          </p:blipFill>
          <p:spPr bwMode="auto">
            <a:xfrm>
              <a:off x="4714876" y="1500174"/>
              <a:ext cx="914400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TextBox 50"/>
            <p:cNvSpPr txBox="1"/>
            <p:nvPr/>
          </p:nvSpPr>
          <p:spPr>
            <a:xfrm>
              <a:off x="4453687" y="2181903"/>
              <a:ext cx="141660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Fulfillers (P)</a:t>
              </a:r>
              <a:endParaRPr lang="en-US" sz="1200" b="1" dirty="0"/>
            </a:p>
          </p:txBody>
        </p:sp>
      </p:grpSp>
      <p:grpSp>
        <p:nvGrpSpPr>
          <p:cNvPr id="13" name="Group 51"/>
          <p:cNvGrpSpPr/>
          <p:nvPr/>
        </p:nvGrpSpPr>
        <p:grpSpPr>
          <a:xfrm>
            <a:off x="304800" y="3590741"/>
            <a:ext cx="990600" cy="1071265"/>
            <a:chOff x="2041547" y="3322966"/>
            <a:chExt cx="1227723" cy="1315687"/>
          </a:xfrm>
        </p:grpSpPr>
        <p:pic>
          <p:nvPicPr>
            <p:cNvPr id="53" name="Picture 108"/>
            <p:cNvPicPr>
              <a:picLocks noChangeAspect="1" noChangeArrowheads="1"/>
            </p:cNvPicPr>
            <p:nvPr/>
          </p:nvPicPr>
          <p:blipFill>
            <a:blip r:embed="rId13" cstate="print"/>
            <a:srcRect l="21928" t="63299" r="63360" b="21687"/>
            <a:stretch>
              <a:fillRect/>
            </a:stretch>
          </p:blipFill>
          <p:spPr bwMode="auto">
            <a:xfrm>
              <a:off x="2339759" y="3322966"/>
              <a:ext cx="838200" cy="771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" name="TextBox 53"/>
            <p:cNvSpPr txBox="1"/>
            <p:nvPr/>
          </p:nvSpPr>
          <p:spPr>
            <a:xfrm>
              <a:off x="2041547" y="4071654"/>
              <a:ext cx="1227723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Balancers (P)</a:t>
              </a:r>
              <a:endParaRPr lang="en-US" sz="1200" b="1" dirty="0"/>
            </a:p>
          </p:txBody>
        </p:sp>
      </p:grpSp>
      <p:grpSp>
        <p:nvGrpSpPr>
          <p:cNvPr id="15" name="Group 54"/>
          <p:cNvGrpSpPr/>
          <p:nvPr/>
        </p:nvGrpSpPr>
        <p:grpSpPr>
          <a:xfrm>
            <a:off x="1371599" y="5679144"/>
            <a:ext cx="1600200" cy="890189"/>
            <a:chOff x="1597037" y="304800"/>
            <a:chExt cx="1983247" cy="1093293"/>
          </a:xfrm>
        </p:grpSpPr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14" cstate="print"/>
            <a:srcRect l="29779" t="2306" r="50000" b="88851"/>
            <a:stretch>
              <a:fillRect/>
            </a:stretch>
          </p:blipFill>
          <p:spPr bwMode="auto">
            <a:xfrm>
              <a:off x="1905000" y="304800"/>
              <a:ext cx="1219200" cy="480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7" name="TextBox 56"/>
            <p:cNvSpPr txBox="1"/>
            <p:nvPr/>
          </p:nvSpPr>
          <p:spPr>
            <a:xfrm>
              <a:off x="1597037" y="755496"/>
              <a:ext cx="1983247" cy="64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 smtClean="0"/>
                <a:t>Sophisticateds</a:t>
              </a:r>
              <a:r>
                <a:rPr lang="en-US" sz="1400" b="1" dirty="0" smtClean="0"/>
                <a:t> (S)</a:t>
              </a:r>
              <a:endParaRPr lang="en-US" sz="1400" b="1" dirty="0"/>
            </a:p>
          </p:txBody>
        </p:sp>
      </p:grpSp>
      <p:grpSp>
        <p:nvGrpSpPr>
          <p:cNvPr id="16" name="Group 57"/>
          <p:cNvGrpSpPr/>
          <p:nvPr/>
        </p:nvGrpSpPr>
        <p:grpSpPr>
          <a:xfrm>
            <a:off x="838200" y="4267201"/>
            <a:ext cx="1458886" cy="967452"/>
            <a:chOff x="366827" y="3352800"/>
            <a:chExt cx="1808104" cy="1188185"/>
          </a:xfrm>
        </p:grpSpPr>
        <p:pic>
          <p:nvPicPr>
            <p:cNvPr id="59" name="Picture 100"/>
            <p:cNvPicPr>
              <a:picLocks noChangeAspect="1" noChangeArrowheads="1"/>
            </p:cNvPicPr>
            <p:nvPr/>
          </p:nvPicPr>
          <p:blipFill>
            <a:blip r:embed="rId15" cstate="print"/>
            <a:srcRect l="20591" t="63299" r="62023" b="22706"/>
            <a:stretch>
              <a:fillRect/>
            </a:stretch>
          </p:blipFill>
          <p:spPr bwMode="auto">
            <a:xfrm>
              <a:off x="762000" y="3352800"/>
              <a:ext cx="990600" cy="719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TextBox 59"/>
            <p:cNvSpPr txBox="1"/>
            <p:nvPr/>
          </p:nvSpPr>
          <p:spPr>
            <a:xfrm>
              <a:off x="366827" y="3973987"/>
              <a:ext cx="1808104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Begin-Againers</a:t>
              </a:r>
            </a:p>
            <a:p>
              <a:pPr algn="ctr"/>
              <a:r>
                <a:rPr lang="en-US" sz="1200" b="1" dirty="0" smtClean="0"/>
                <a:t> (S)</a:t>
              </a:r>
              <a:endParaRPr lang="en-US" sz="1200" b="1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391400" y="2590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Providers (S)</a:t>
            </a:r>
            <a:endParaRPr lang="en-US" sz="1200" b="1" dirty="0"/>
          </a:p>
        </p:txBody>
      </p:sp>
      <p:grpSp>
        <p:nvGrpSpPr>
          <p:cNvPr id="19" name="Group 63"/>
          <p:cNvGrpSpPr/>
          <p:nvPr/>
        </p:nvGrpSpPr>
        <p:grpSpPr>
          <a:xfrm>
            <a:off x="5105401" y="5645525"/>
            <a:ext cx="1143000" cy="1212475"/>
            <a:chOff x="3486958" y="1447800"/>
            <a:chExt cx="1416603" cy="1489114"/>
          </a:xfrm>
        </p:grpSpPr>
        <p:pic>
          <p:nvPicPr>
            <p:cNvPr id="65" name="Picture 102"/>
            <p:cNvPicPr>
              <a:picLocks noChangeAspect="1" noChangeArrowheads="1"/>
            </p:cNvPicPr>
            <p:nvPr/>
          </p:nvPicPr>
          <p:blipFill>
            <a:blip r:embed="rId16" cstate="print"/>
            <a:srcRect l="19253" t="63299" r="60685" b="21780"/>
            <a:stretch>
              <a:fillRect/>
            </a:stretch>
          </p:blipFill>
          <p:spPr bwMode="auto">
            <a:xfrm>
              <a:off x="3581400" y="1447800"/>
              <a:ext cx="1143000" cy="766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6" name="TextBox 65"/>
            <p:cNvSpPr txBox="1"/>
            <p:nvPr/>
          </p:nvSpPr>
          <p:spPr>
            <a:xfrm>
              <a:off x="3486958" y="2143116"/>
              <a:ext cx="1416603" cy="793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Comfort Providers (P)</a:t>
              </a:r>
              <a:endParaRPr lang="en-US" sz="1200" b="1" dirty="0"/>
            </a:p>
          </p:txBody>
        </p:sp>
      </p:grpSp>
      <p:grpSp>
        <p:nvGrpSpPr>
          <p:cNvPr id="22" name="Group 66"/>
          <p:cNvGrpSpPr/>
          <p:nvPr/>
        </p:nvGrpSpPr>
        <p:grpSpPr>
          <a:xfrm>
            <a:off x="5334000" y="4267200"/>
            <a:ext cx="875138" cy="818480"/>
            <a:chOff x="3551599" y="2590800"/>
            <a:chExt cx="1084623" cy="1005225"/>
          </a:xfrm>
        </p:grpSpPr>
        <p:pic>
          <p:nvPicPr>
            <p:cNvPr id="68" name="Picture 103"/>
            <p:cNvPicPr>
              <a:picLocks noChangeAspect="1" noChangeArrowheads="1"/>
            </p:cNvPicPr>
            <p:nvPr/>
          </p:nvPicPr>
          <p:blipFill>
            <a:blip r:embed="rId17" cstate="print"/>
            <a:srcRect l="21928" t="63299" r="63360" b="21780"/>
            <a:stretch>
              <a:fillRect/>
            </a:stretch>
          </p:blipFill>
          <p:spPr bwMode="auto">
            <a:xfrm>
              <a:off x="3657600" y="2590800"/>
              <a:ext cx="838200" cy="766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3551599" y="3255826"/>
              <a:ext cx="1084623" cy="34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Sharers (P)</a:t>
              </a:r>
              <a:endParaRPr lang="en-US" sz="12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42844" y="762000"/>
            <a:ext cx="328614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124800"/>
                </a:solidFill>
              </a:rPr>
              <a:t>Inclusive.  </a:t>
            </a:r>
            <a:r>
              <a:rPr lang="hu-HU" sz="1300" i="1" dirty="0" smtClean="0">
                <a:solidFill>
                  <a:srgbClr val="124800"/>
                </a:solidFill>
              </a:rPr>
              <a:t>I </a:t>
            </a:r>
            <a:r>
              <a:rPr lang="hu-HU" sz="1300" i="1" dirty="0">
                <a:solidFill>
                  <a:srgbClr val="124800"/>
                </a:solidFill>
              </a:rPr>
              <a:t>find it important </a:t>
            </a:r>
            <a:r>
              <a:rPr lang="en-US" sz="1300" i="1" dirty="0" smtClean="0">
                <a:solidFill>
                  <a:srgbClr val="124800"/>
                </a:solidFill>
              </a:rPr>
              <a:t>to appreciate</a:t>
            </a:r>
            <a:r>
              <a:rPr lang="hu-HU" sz="1300" i="1" dirty="0" smtClean="0">
                <a:solidFill>
                  <a:srgbClr val="124800"/>
                </a:solidFill>
              </a:rPr>
              <a:t> </a:t>
            </a:r>
            <a:r>
              <a:rPr lang="en-US" sz="1300" i="1" dirty="0" smtClean="0">
                <a:solidFill>
                  <a:srgbClr val="124800"/>
                </a:solidFill>
              </a:rPr>
              <a:t>the Hungarian </a:t>
            </a:r>
            <a:r>
              <a:rPr lang="hu-HU" sz="1300" i="1" dirty="0" smtClean="0">
                <a:solidFill>
                  <a:srgbClr val="124800"/>
                </a:solidFill>
              </a:rPr>
              <a:t>values</a:t>
            </a:r>
            <a:r>
              <a:rPr lang="hu-HU" sz="1300" i="1" dirty="0">
                <a:solidFill>
                  <a:srgbClr val="124800"/>
                </a:solidFill>
              </a:rPr>
              <a:t>, culture and knowledge </a:t>
            </a:r>
            <a:r>
              <a:rPr lang="en-US" sz="1300" i="1" dirty="0" smtClean="0">
                <a:solidFill>
                  <a:srgbClr val="124800"/>
                </a:solidFill>
              </a:rPr>
              <a:t>as it </a:t>
            </a:r>
            <a:r>
              <a:rPr lang="hu-HU" sz="1300" i="1" dirty="0" smtClean="0">
                <a:solidFill>
                  <a:srgbClr val="124800"/>
                </a:solidFill>
              </a:rPr>
              <a:t>evolves </a:t>
            </a:r>
            <a:r>
              <a:rPr lang="hu-HU" sz="1300" i="1" dirty="0">
                <a:solidFill>
                  <a:srgbClr val="124800"/>
                </a:solidFill>
              </a:rPr>
              <a:t>in the future </a:t>
            </a:r>
            <a:r>
              <a:rPr lang="en-US" sz="1300" i="1" dirty="0" smtClean="0">
                <a:solidFill>
                  <a:srgbClr val="124800"/>
                </a:solidFill>
              </a:rPr>
              <a:t>as a valued part of a modern and progressive European community</a:t>
            </a:r>
            <a:endParaRPr lang="hu-HU" sz="1300" i="1" dirty="0">
              <a:solidFill>
                <a:srgbClr val="124800"/>
              </a:solidFill>
            </a:endParaRPr>
          </a:p>
          <a:p>
            <a:pPr algn="ctr"/>
            <a:r>
              <a:rPr lang="hu-HU" sz="1300" i="1" dirty="0">
                <a:solidFill>
                  <a:srgbClr val="124800"/>
                </a:solidFill>
              </a:rPr>
              <a:t> </a:t>
            </a:r>
          </a:p>
        </p:txBody>
      </p:sp>
      <p:pic>
        <p:nvPicPr>
          <p:cNvPr id="47" name="Picture 106"/>
          <p:cNvPicPr>
            <a:picLocks noChangeAspect="1" noChangeArrowheads="1"/>
          </p:cNvPicPr>
          <p:nvPr/>
        </p:nvPicPr>
        <p:blipFill>
          <a:blip r:embed="rId18" cstate="print"/>
          <a:srcRect l="21399" t="62280" r="62552" b="21409"/>
          <a:stretch>
            <a:fillRect/>
          </a:stretch>
        </p:blipFill>
        <p:spPr bwMode="auto">
          <a:xfrm>
            <a:off x="4746776" y="2441729"/>
            <a:ext cx="737792" cy="68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4419600" y="2213128"/>
            <a:ext cx="1357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Actualizers</a:t>
            </a:r>
            <a:r>
              <a:rPr lang="en-US" sz="1200" b="1" dirty="0" smtClean="0"/>
              <a:t> (P)</a:t>
            </a:r>
            <a:endParaRPr lang="en-US" sz="12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858016" y="1143000"/>
            <a:ext cx="230641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3366FF"/>
                </a:solidFill>
              </a:rPr>
              <a:t>Exclusive.  </a:t>
            </a:r>
            <a:r>
              <a:rPr lang="hu-HU" sz="1300" i="1" dirty="0" smtClean="0">
                <a:solidFill>
                  <a:srgbClr val="3366FF"/>
                </a:solidFill>
              </a:rPr>
              <a:t>Hungary </a:t>
            </a:r>
            <a:r>
              <a:rPr lang="hu-HU" sz="1300" i="1" dirty="0">
                <a:solidFill>
                  <a:srgbClr val="3366FF"/>
                </a:solidFill>
              </a:rPr>
              <a:t>should be a powerful nation, with all </a:t>
            </a:r>
            <a:r>
              <a:rPr lang="en-US" sz="1300" i="1" dirty="0" smtClean="0">
                <a:solidFill>
                  <a:srgbClr val="3366FF"/>
                </a:solidFill>
              </a:rPr>
              <a:t>of us</a:t>
            </a:r>
            <a:r>
              <a:rPr lang="hu-HU" sz="1300" i="1" dirty="0" smtClean="0">
                <a:solidFill>
                  <a:srgbClr val="3366FF"/>
                </a:solidFill>
              </a:rPr>
              <a:t> </a:t>
            </a:r>
            <a:r>
              <a:rPr lang="en-US" sz="1300" i="1" dirty="0" smtClean="0">
                <a:solidFill>
                  <a:srgbClr val="3366FF"/>
                </a:solidFill>
              </a:rPr>
              <a:t>standing tall together </a:t>
            </a:r>
            <a:r>
              <a:rPr lang="hu-HU" sz="1300" i="1" dirty="0" smtClean="0">
                <a:solidFill>
                  <a:srgbClr val="3366FF"/>
                </a:solidFill>
              </a:rPr>
              <a:t>to </a:t>
            </a:r>
            <a:r>
              <a:rPr lang="hu-HU" sz="1300" i="1" dirty="0">
                <a:solidFill>
                  <a:srgbClr val="3366FF"/>
                </a:solidFill>
              </a:rPr>
              <a:t>build </a:t>
            </a:r>
            <a:r>
              <a:rPr lang="en-US" sz="1300" i="1" dirty="0" smtClean="0">
                <a:solidFill>
                  <a:srgbClr val="3366FF"/>
                </a:solidFill>
              </a:rPr>
              <a:t>a stronger country </a:t>
            </a:r>
            <a:r>
              <a:rPr lang="hu-HU" sz="1300" i="1" dirty="0" smtClean="0">
                <a:solidFill>
                  <a:srgbClr val="3366FF"/>
                </a:solidFill>
              </a:rPr>
              <a:t>based on</a:t>
            </a:r>
            <a:r>
              <a:rPr lang="en-US" sz="1300" i="1" dirty="0" smtClean="0">
                <a:solidFill>
                  <a:srgbClr val="3366FF"/>
                </a:solidFill>
              </a:rPr>
              <a:t> a deep sense of </a:t>
            </a:r>
            <a:r>
              <a:rPr lang="hu-HU" sz="1300" i="1" dirty="0" smtClean="0">
                <a:solidFill>
                  <a:srgbClr val="3366FF"/>
                </a:solidFill>
              </a:rPr>
              <a:t>tradition</a:t>
            </a:r>
            <a:r>
              <a:rPr lang="hu-HU" sz="1300" i="1" dirty="0">
                <a:solidFill>
                  <a:srgbClr val="3366FF"/>
                </a:solidFill>
              </a:rPr>
              <a:t>, history and religion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81400" y="990600"/>
            <a:ext cx="307183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i="1" dirty="0" smtClean="0">
                <a:solidFill>
                  <a:srgbClr val="008000"/>
                </a:solidFill>
              </a:rPr>
              <a:t>Continuity.  A respect for </a:t>
            </a:r>
            <a:r>
              <a:rPr lang="hu-HU" sz="1300" i="1" dirty="0" smtClean="0">
                <a:solidFill>
                  <a:srgbClr val="008000"/>
                </a:solidFill>
              </a:rPr>
              <a:t>Hungarian </a:t>
            </a:r>
            <a:r>
              <a:rPr lang="hu-HU" sz="1300" i="1" dirty="0">
                <a:solidFill>
                  <a:srgbClr val="008000"/>
                </a:solidFill>
              </a:rPr>
              <a:t>traditions and </a:t>
            </a:r>
            <a:r>
              <a:rPr lang="hu-HU" sz="1300" i="1" dirty="0" smtClean="0">
                <a:solidFill>
                  <a:srgbClr val="008000"/>
                </a:solidFill>
              </a:rPr>
              <a:t>culture</a:t>
            </a:r>
            <a:r>
              <a:rPr lang="en-US" sz="1300" i="1" dirty="0" smtClean="0">
                <a:solidFill>
                  <a:srgbClr val="008000"/>
                </a:solidFill>
              </a:rPr>
              <a:t> within the overall values of</a:t>
            </a:r>
            <a:r>
              <a:rPr lang="hu-HU" sz="1300" i="1" dirty="0" smtClean="0">
                <a:solidFill>
                  <a:srgbClr val="008000"/>
                </a:solidFill>
              </a:rPr>
              <a:t> </a:t>
            </a:r>
            <a:r>
              <a:rPr lang="hu-HU" sz="1300" i="1" dirty="0">
                <a:solidFill>
                  <a:srgbClr val="008000"/>
                </a:solidFill>
              </a:rPr>
              <a:t>maintaining stability and </a:t>
            </a:r>
            <a:r>
              <a:rPr lang="en-US" sz="1300" i="1" dirty="0" smtClean="0">
                <a:solidFill>
                  <a:srgbClr val="008000"/>
                </a:solidFill>
              </a:rPr>
              <a:t>a sense of </a:t>
            </a:r>
            <a:r>
              <a:rPr lang="hu-HU" sz="1300" i="1" dirty="0" smtClean="0">
                <a:solidFill>
                  <a:srgbClr val="008000"/>
                </a:solidFill>
              </a:rPr>
              <a:t>belonging</a:t>
            </a:r>
            <a:r>
              <a:rPr lang="hu-HU" sz="1300" i="1" dirty="0">
                <a:solidFill>
                  <a:srgbClr val="008000"/>
                </a:solidFill>
              </a:rPr>
              <a:t>. </a:t>
            </a:r>
            <a:r>
              <a:rPr lang="en-US" sz="1300" i="1" dirty="0" smtClean="0">
                <a:solidFill>
                  <a:srgbClr val="008000"/>
                </a:solidFill>
              </a:rPr>
              <a:t>‘</a:t>
            </a:r>
            <a:r>
              <a:rPr lang="hu-HU" sz="1300" i="1" dirty="0" smtClean="0">
                <a:solidFill>
                  <a:srgbClr val="008000"/>
                </a:solidFill>
              </a:rPr>
              <a:t>Keeping </a:t>
            </a:r>
            <a:r>
              <a:rPr lang="hu-HU" sz="1300" i="1" dirty="0">
                <a:solidFill>
                  <a:srgbClr val="008000"/>
                </a:solidFill>
              </a:rPr>
              <a:t>my own ideals close to me while still respecting others’.</a:t>
            </a:r>
          </a:p>
        </p:txBody>
      </p:sp>
      <p:grpSp>
        <p:nvGrpSpPr>
          <p:cNvPr id="28" name="Group 42"/>
          <p:cNvGrpSpPr/>
          <p:nvPr/>
        </p:nvGrpSpPr>
        <p:grpSpPr>
          <a:xfrm>
            <a:off x="7924799" y="5562600"/>
            <a:ext cx="1013157" cy="1031700"/>
            <a:chOff x="4502993" y="3657600"/>
            <a:chExt cx="1255681" cy="1267092"/>
          </a:xfrm>
        </p:grpSpPr>
        <p:pic>
          <p:nvPicPr>
            <p:cNvPr id="83" name="Picture 105"/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</a:blip>
            <a:srcRect l="21928" t="63299" r="63360" b="21687"/>
            <a:stretch>
              <a:fillRect/>
            </a:stretch>
          </p:blipFill>
          <p:spPr bwMode="auto">
            <a:xfrm>
              <a:off x="4800600" y="3657600"/>
              <a:ext cx="838200" cy="771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83"/>
            <p:cNvSpPr txBox="1"/>
            <p:nvPr/>
          </p:nvSpPr>
          <p:spPr>
            <a:xfrm>
              <a:off x="4502993" y="4357694"/>
              <a:ext cx="1255681" cy="56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Laggards (S)</a:t>
              </a:r>
              <a:endParaRPr lang="en-US" sz="1200" b="1" dirty="0"/>
            </a:p>
          </p:txBody>
        </p:sp>
      </p:grpSp>
      <p:grpSp>
        <p:nvGrpSpPr>
          <p:cNvPr id="31" name="Group 60"/>
          <p:cNvGrpSpPr/>
          <p:nvPr/>
        </p:nvGrpSpPr>
        <p:grpSpPr>
          <a:xfrm>
            <a:off x="3048001" y="5641654"/>
            <a:ext cx="1295400" cy="1031680"/>
            <a:chOff x="3369712" y="228600"/>
            <a:chExt cx="1605485" cy="1267069"/>
          </a:xfrm>
        </p:grpSpPr>
        <p:pic>
          <p:nvPicPr>
            <p:cNvPr id="86" name="Picture 101"/>
            <p:cNvPicPr>
              <a:picLocks noChangeAspect="1" noChangeArrowheads="1"/>
            </p:cNvPicPr>
            <p:nvPr/>
          </p:nvPicPr>
          <p:blipFill>
            <a:blip r:embed="rId19" cstate="print"/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TextBox 91"/>
            <p:cNvSpPr txBox="1"/>
            <p:nvPr/>
          </p:nvSpPr>
          <p:spPr>
            <a:xfrm>
              <a:off x="3369712" y="928670"/>
              <a:ext cx="1605485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Materialistic Wannabes (P)</a:t>
              </a:r>
              <a:endParaRPr lang="en-US" sz="1200" b="1" dirty="0"/>
            </a:p>
          </p:txBody>
        </p:sp>
      </p:grpSp>
      <p:grpSp>
        <p:nvGrpSpPr>
          <p:cNvPr id="34" name="Group 60"/>
          <p:cNvGrpSpPr/>
          <p:nvPr/>
        </p:nvGrpSpPr>
        <p:grpSpPr>
          <a:xfrm>
            <a:off x="7325913" y="4876800"/>
            <a:ext cx="979887" cy="1031680"/>
            <a:chOff x="3571868" y="228600"/>
            <a:chExt cx="1214446" cy="1267069"/>
          </a:xfrm>
        </p:grpSpPr>
        <p:pic>
          <p:nvPicPr>
            <p:cNvPr id="95" name="Picture 101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3000" contrast="55000"/>
            </a:blip>
            <a:srcRect l="21928" t="63299" r="62023" b="21687"/>
            <a:stretch>
              <a:fillRect/>
            </a:stretch>
          </p:blipFill>
          <p:spPr bwMode="auto">
            <a:xfrm>
              <a:off x="3733800" y="228600"/>
              <a:ext cx="914400" cy="77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6" name="TextBox 95"/>
            <p:cNvSpPr txBox="1"/>
            <p:nvPr/>
          </p:nvSpPr>
          <p:spPr>
            <a:xfrm>
              <a:off x="3571868" y="928670"/>
              <a:ext cx="1214446" cy="56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Old Guards (S)</a:t>
              </a:r>
              <a:endParaRPr lang="en-US" sz="1200" b="1" dirty="0"/>
            </a:p>
          </p:txBody>
        </p:sp>
      </p:grpSp>
      <p:cxnSp>
        <p:nvCxnSpPr>
          <p:cNvPr id="98" name="Egyenes összekötő nyíllal 47"/>
          <p:cNvCxnSpPr>
            <a:cxnSpLocks noChangeShapeType="1"/>
            <a:stCxn id="102" idx="2"/>
            <a:endCxn id="83" idx="0"/>
          </p:cNvCxnSpPr>
          <p:nvPr/>
        </p:nvCxnSpPr>
        <p:spPr bwMode="auto">
          <a:xfrm rot="16200000" flipH="1">
            <a:off x="7291429" y="4350947"/>
            <a:ext cx="2000038" cy="423268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pic>
        <p:nvPicPr>
          <p:cNvPr id="102" name="Picture 110"/>
          <p:cNvPicPr>
            <a:picLocks noChangeAspect="1" noChangeArrowheads="1"/>
          </p:cNvPicPr>
          <p:nvPr/>
        </p:nvPicPr>
        <p:blipFill>
          <a:blip r:embed="rId5" cstate="print"/>
          <a:srcRect l="22736" t="62280" r="63890" b="21780"/>
          <a:stretch>
            <a:fillRect/>
          </a:stretch>
        </p:blipFill>
        <p:spPr bwMode="auto">
          <a:xfrm>
            <a:off x="7772400" y="2895600"/>
            <a:ext cx="614827" cy="6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5" name="Egyenes összekötő nyíllal 47"/>
          <p:cNvCxnSpPr>
            <a:cxnSpLocks noChangeShapeType="1"/>
            <a:stCxn id="102" idx="2"/>
            <a:endCxn id="95" idx="0"/>
          </p:cNvCxnSpPr>
          <p:nvPr/>
        </p:nvCxnSpPr>
        <p:spPr bwMode="auto">
          <a:xfrm rot="5400000">
            <a:off x="7295521" y="4092507"/>
            <a:ext cx="1314238" cy="2543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8" name="Egyenes összekötő nyíllal 47"/>
          <p:cNvCxnSpPr>
            <a:cxnSpLocks noChangeShapeType="1"/>
            <a:stCxn id="102" idx="2"/>
            <a:endCxn id="29" idx="0"/>
          </p:cNvCxnSpPr>
          <p:nvPr/>
        </p:nvCxnSpPr>
        <p:spPr bwMode="auto">
          <a:xfrm rot="5400000">
            <a:off x="7262670" y="3069056"/>
            <a:ext cx="323638" cy="1310651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2" name="Egyenes összekötő nyíllal 47"/>
          <p:cNvCxnSpPr>
            <a:cxnSpLocks noChangeShapeType="1"/>
            <a:stCxn id="47" idx="2"/>
            <a:endCxn id="68" idx="0"/>
          </p:cNvCxnSpPr>
          <p:nvPr/>
        </p:nvCxnSpPr>
        <p:spPr bwMode="auto">
          <a:xfrm rot="16200000" flipH="1">
            <a:off x="4865177" y="3374694"/>
            <a:ext cx="1143000" cy="64201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24" name="Egyenes összekötő nyíllal 47"/>
          <p:cNvCxnSpPr>
            <a:cxnSpLocks noChangeShapeType="1"/>
            <a:stCxn id="47" idx="2"/>
            <a:endCxn id="65" idx="0"/>
          </p:cNvCxnSpPr>
          <p:nvPr/>
        </p:nvCxnSpPr>
        <p:spPr bwMode="auto">
          <a:xfrm rot="16200000" flipH="1">
            <a:off x="4118534" y="4121338"/>
            <a:ext cx="2521325" cy="527048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3" name="Egyenes összekötő nyíllal 47"/>
          <p:cNvCxnSpPr>
            <a:cxnSpLocks noChangeShapeType="1"/>
            <a:stCxn id="47" idx="2"/>
            <a:endCxn id="44" idx="0"/>
          </p:cNvCxnSpPr>
          <p:nvPr/>
        </p:nvCxnSpPr>
        <p:spPr bwMode="auto">
          <a:xfrm rot="5400000">
            <a:off x="3685177" y="3827305"/>
            <a:ext cx="2133600" cy="727390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8" name="Egyenes összekötő nyíllal 47"/>
          <p:cNvCxnSpPr>
            <a:cxnSpLocks noChangeShapeType="1"/>
            <a:stCxn id="17" idx="2"/>
            <a:endCxn id="41" idx="0"/>
          </p:cNvCxnSpPr>
          <p:nvPr/>
        </p:nvCxnSpPr>
        <p:spPr bwMode="auto">
          <a:xfrm rot="5400000">
            <a:off x="1031479" y="2018013"/>
            <a:ext cx="117109" cy="133326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2" name="Egyenes összekötő nyíllal 47"/>
          <p:cNvCxnSpPr>
            <a:cxnSpLocks noChangeShapeType="1"/>
            <a:stCxn id="17" idx="2"/>
            <a:endCxn id="20" idx="0"/>
          </p:cNvCxnSpPr>
          <p:nvPr/>
        </p:nvCxnSpPr>
        <p:spPr bwMode="auto">
          <a:xfrm rot="16200000" flipH="1">
            <a:off x="2421998" y="1960757"/>
            <a:ext cx="269520" cy="160018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46" name="Egyenes összekötő nyíllal 47"/>
          <p:cNvCxnSpPr>
            <a:cxnSpLocks noChangeShapeType="1"/>
            <a:stCxn id="17" idx="2"/>
            <a:endCxn id="53" idx="0"/>
          </p:cNvCxnSpPr>
          <p:nvPr/>
        </p:nvCxnSpPr>
        <p:spPr bwMode="auto">
          <a:xfrm rot="5400000">
            <a:off x="837793" y="2671869"/>
            <a:ext cx="964650" cy="873094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1" name="Egyenes összekötő nyíllal 47"/>
          <p:cNvCxnSpPr>
            <a:cxnSpLocks noChangeShapeType="1"/>
            <a:stCxn id="17" idx="2"/>
            <a:endCxn id="50" idx="0"/>
          </p:cNvCxnSpPr>
          <p:nvPr/>
        </p:nvCxnSpPr>
        <p:spPr bwMode="auto">
          <a:xfrm rot="16200000" flipH="1">
            <a:off x="1528698" y="2854057"/>
            <a:ext cx="955309" cy="499375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5" name="Egyenes összekötő nyíllal 47"/>
          <p:cNvCxnSpPr>
            <a:cxnSpLocks noChangeShapeType="1"/>
            <a:stCxn id="17" idx="2"/>
            <a:endCxn id="56" idx="0"/>
          </p:cNvCxnSpPr>
          <p:nvPr/>
        </p:nvCxnSpPr>
        <p:spPr bwMode="auto">
          <a:xfrm rot="16200000" flipH="1">
            <a:off x="407778" y="3974977"/>
            <a:ext cx="3053053" cy="355279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58" name="Egyenes összekötő nyíllal 47"/>
          <p:cNvCxnSpPr>
            <a:cxnSpLocks noChangeShapeType="1"/>
            <a:stCxn id="17" idx="2"/>
            <a:endCxn id="59" idx="0"/>
          </p:cNvCxnSpPr>
          <p:nvPr/>
        </p:nvCxnSpPr>
        <p:spPr bwMode="auto">
          <a:xfrm rot="5400000">
            <a:off x="836121" y="3346657"/>
            <a:ext cx="1641110" cy="199978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1" name="Egyenes összekötő nyíllal 47"/>
          <p:cNvCxnSpPr>
            <a:cxnSpLocks noChangeShapeType="1"/>
            <a:stCxn id="17" idx="2"/>
            <a:endCxn id="38" idx="0"/>
          </p:cNvCxnSpPr>
          <p:nvPr/>
        </p:nvCxnSpPr>
        <p:spPr bwMode="auto">
          <a:xfrm rot="16200000" flipH="1">
            <a:off x="1469806" y="2912950"/>
            <a:ext cx="1887255" cy="1313536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65" name="Egyenes összekötő nyíllal 47"/>
          <p:cNvCxnSpPr>
            <a:cxnSpLocks noChangeShapeType="1"/>
            <a:stCxn id="17" idx="2"/>
            <a:endCxn id="32" idx="0"/>
          </p:cNvCxnSpPr>
          <p:nvPr/>
        </p:nvCxnSpPr>
        <p:spPr bwMode="auto">
          <a:xfrm rot="5400000">
            <a:off x="133930" y="3406464"/>
            <a:ext cx="2403109" cy="842362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1" name="Egyenes összekötő nyíllal 47"/>
          <p:cNvCxnSpPr>
            <a:cxnSpLocks noChangeShapeType="1"/>
            <a:stCxn id="17" idx="2"/>
            <a:endCxn id="35" idx="0"/>
          </p:cNvCxnSpPr>
          <p:nvPr/>
        </p:nvCxnSpPr>
        <p:spPr bwMode="auto">
          <a:xfrm rot="16200000" flipH="1">
            <a:off x="2057181" y="2325574"/>
            <a:ext cx="1484244" cy="2085277"/>
          </a:xfrm>
          <a:prstGeom prst="straightConnector1">
            <a:avLst/>
          </a:prstGeom>
          <a:noFill/>
          <a:ln w="28575" algn="ctr">
            <a:solidFill>
              <a:srgbClr val="1248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9" name="Egyenes összekötő nyíllal 47"/>
          <p:cNvCxnSpPr>
            <a:cxnSpLocks noChangeShapeType="1"/>
            <a:stCxn id="47" idx="2"/>
            <a:endCxn id="38" idx="0"/>
          </p:cNvCxnSpPr>
          <p:nvPr/>
        </p:nvCxnSpPr>
        <p:spPr bwMode="auto">
          <a:xfrm rot="5400000">
            <a:off x="3398364" y="2796038"/>
            <a:ext cx="1389146" cy="2045471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1" name="Egyenes összekötő nyíllal 47"/>
          <p:cNvCxnSpPr>
            <a:cxnSpLocks noChangeShapeType="1"/>
            <a:stCxn id="47" idx="2"/>
            <a:endCxn id="26" idx="0"/>
          </p:cNvCxnSpPr>
          <p:nvPr/>
        </p:nvCxnSpPr>
        <p:spPr bwMode="auto">
          <a:xfrm rot="5400000">
            <a:off x="4256250" y="3941178"/>
            <a:ext cx="1676400" cy="42444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9" name="Egyenes összekötő nyíllal 47"/>
          <p:cNvCxnSpPr>
            <a:cxnSpLocks noChangeShapeType="1"/>
            <a:stCxn id="102" idx="2"/>
            <a:endCxn id="23" idx="0"/>
          </p:cNvCxnSpPr>
          <p:nvPr/>
        </p:nvCxnSpPr>
        <p:spPr bwMode="auto">
          <a:xfrm rot="5400000">
            <a:off x="6652559" y="3893369"/>
            <a:ext cx="1758063" cy="1096449"/>
          </a:xfrm>
          <a:prstGeom prst="straightConnector1">
            <a:avLst/>
          </a:prstGeom>
          <a:noFill/>
          <a:ln w="28575" algn="ctr">
            <a:solidFill>
              <a:srgbClr val="3366FF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03" name="Egyenes összekötő nyíllal 47"/>
          <p:cNvCxnSpPr>
            <a:cxnSpLocks noChangeShapeType="1"/>
            <a:stCxn id="47" idx="2"/>
            <a:endCxn id="86" idx="0"/>
          </p:cNvCxnSpPr>
          <p:nvPr/>
        </p:nvCxnSpPr>
        <p:spPr bwMode="auto">
          <a:xfrm rot="5400000">
            <a:off x="3154442" y="3680424"/>
            <a:ext cx="2517454" cy="1405007"/>
          </a:xfrm>
          <a:prstGeom prst="straightConnector1">
            <a:avLst/>
          </a:prstGeom>
          <a:noFill/>
          <a:ln w="28575" algn="ctr">
            <a:solidFill>
              <a:srgbClr val="308359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05972" y="1143000"/>
            <a:ext cx="2066028" cy="4931478"/>
          </a:xfrm>
          <a:prstGeom prst="rect">
            <a:avLst/>
          </a:prstGeom>
          <a:gradFill>
            <a:gsLst>
              <a:gs pos="0">
                <a:srgbClr val="FFFD66"/>
              </a:gs>
              <a:gs pos="100000">
                <a:srgbClr val="FFFFE4"/>
              </a:gs>
            </a:gsLst>
          </a:gradFill>
          <a:ln w="19050">
            <a:gradFill flip="none" rotWithShape="1">
              <a:gsLst>
                <a:gs pos="0">
                  <a:srgbClr val="000090"/>
                </a:gs>
                <a:gs pos="100000">
                  <a:srgbClr val="68698E"/>
                </a:gs>
              </a:gsLst>
              <a:lin ang="0" scaled="1"/>
              <a:tileRect/>
            </a:gradFill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Snip Single Corner Rectangle 75"/>
          <p:cNvSpPr>
            <a:spLocks noChangeArrowheads="1"/>
          </p:cNvSpPr>
          <p:nvPr/>
        </p:nvSpPr>
        <p:spPr bwMode="auto">
          <a:xfrm>
            <a:off x="0" y="4714875"/>
            <a:ext cx="8964613" cy="706438"/>
          </a:xfrm>
          <a:custGeom>
            <a:avLst/>
            <a:gdLst>
              <a:gd name="T0" fmla="*/ 9006076 w 8923338"/>
              <a:gd name="T1" fmla="*/ 353221 h 706437"/>
              <a:gd name="T2" fmla="*/ 4503038 w 8923338"/>
              <a:gd name="T3" fmla="*/ 706439 h 706437"/>
              <a:gd name="T4" fmla="*/ 0 w 8923338"/>
              <a:gd name="T5" fmla="*/ 353221 h 706437"/>
              <a:gd name="T6" fmla="*/ 4503038 w 8923338"/>
              <a:gd name="T7" fmla="*/ 0 h 7064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923338"/>
              <a:gd name="T13" fmla="*/ 58871 h 706437"/>
              <a:gd name="T14" fmla="*/ 8864458 w 8923338"/>
              <a:gd name="T15" fmla="*/ 706437 h 7064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23338" h="706437">
                <a:moveTo>
                  <a:pt x="0" y="0"/>
                </a:moveTo>
                <a:lnTo>
                  <a:pt x="8805596" y="0"/>
                </a:lnTo>
                <a:lnTo>
                  <a:pt x="8923338" y="117742"/>
                </a:lnTo>
                <a:lnTo>
                  <a:pt x="8923338" y="706437"/>
                </a:lnTo>
                <a:lnTo>
                  <a:pt x="0" y="706437"/>
                </a:lnTo>
                <a:close/>
              </a:path>
            </a:pathLst>
          </a:custGeom>
          <a:gradFill rotWithShape="1">
            <a:gsLst>
              <a:gs pos="0">
                <a:srgbClr val="FFFCA2"/>
              </a:gs>
              <a:gs pos="100000">
                <a:srgbClr val="FFFCA2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nip Single Corner Rectangle 74"/>
          <p:cNvSpPr>
            <a:spLocks noChangeArrowheads="1"/>
          </p:cNvSpPr>
          <p:nvPr/>
        </p:nvSpPr>
        <p:spPr bwMode="auto">
          <a:xfrm>
            <a:off x="0" y="1143000"/>
            <a:ext cx="8964613" cy="1660525"/>
          </a:xfrm>
          <a:custGeom>
            <a:avLst/>
            <a:gdLst>
              <a:gd name="T0" fmla="*/ 9006076 w 8923338"/>
              <a:gd name="T1" fmla="*/ 829885 h 1661282"/>
              <a:gd name="T2" fmla="*/ 4503038 w 8923338"/>
              <a:gd name="T3" fmla="*/ 1659768 h 1661282"/>
              <a:gd name="T4" fmla="*/ 0 w 8923338"/>
              <a:gd name="T5" fmla="*/ 829885 h 1661282"/>
              <a:gd name="T6" fmla="*/ 4503038 w 8923338"/>
              <a:gd name="T7" fmla="*/ 0 h 166128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923338"/>
              <a:gd name="T13" fmla="*/ 138443 h 1661282"/>
              <a:gd name="T14" fmla="*/ 8784890 w 8923338"/>
              <a:gd name="T15" fmla="*/ 1661282 h 16612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23338" h="1661282">
                <a:moveTo>
                  <a:pt x="0" y="0"/>
                </a:moveTo>
                <a:lnTo>
                  <a:pt x="8646452" y="0"/>
                </a:lnTo>
                <a:lnTo>
                  <a:pt x="8923338" y="276886"/>
                </a:lnTo>
                <a:lnTo>
                  <a:pt x="8923338" y="1661282"/>
                </a:lnTo>
                <a:lnTo>
                  <a:pt x="0" y="1661282"/>
                </a:lnTo>
                <a:close/>
              </a:path>
            </a:pathLst>
          </a:custGeom>
          <a:gradFill rotWithShape="1">
            <a:gsLst>
              <a:gs pos="0">
                <a:srgbClr val="FFFCA2"/>
              </a:gs>
              <a:gs pos="100000">
                <a:srgbClr val="FFFCA2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0" y="5446713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>
              <a:solidFill>
                <a:srgbClr val="000000"/>
              </a:solidFill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0" y="47244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>
              <a:solidFill>
                <a:srgbClr val="000000"/>
              </a:solidFill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0" y="28956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>
              <a:solidFill>
                <a:srgbClr val="000000"/>
              </a:solidFill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 sz="2400">
              <a:solidFill>
                <a:srgbClr val="000000"/>
              </a:solidFill>
            </a:endParaRPr>
          </a:p>
        </p:txBody>
      </p:sp>
      <p:sp>
        <p:nvSpPr>
          <p:cNvPr id="11" name="TextBox 64"/>
          <p:cNvSpPr txBox="1">
            <a:spLocks noChangeArrowheads="1"/>
          </p:cNvSpPr>
          <p:nvPr/>
        </p:nvSpPr>
        <p:spPr bwMode="auto">
          <a:xfrm>
            <a:off x="2609120" y="1220450"/>
            <a:ext cx="190507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1" dirty="0" smtClean="0">
                <a:solidFill>
                  <a:srgbClr val="404040"/>
                </a:solidFill>
              </a:rPr>
              <a:t>Inclusive.  </a:t>
            </a:r>
            <a:r>
              <a:rPr lang="hu-HU" sz="1200" i="1" dirty="0" smtClean="0">
                <a:solidFill>
                  <a:srgbClr val="404040"/>
                </a:solidFill>
              </a:rPr>
              <a:t>I </a:t>
            </a:r>
            <a:r>
              <a:rPr lang="hu-HU" sz="1200" i="1" dirty="0">
                <a:solidFill>
                  <a:srgbClr val="404040"/>
                </a:solidFill>
              </a:rPr>
              <a:t>find it important </a:t>
            </a:r>
            <a:r>
              <a:rPr lang="en-US" sz="1200" i="1" dirty="0" smtClean="0">
                <a:solidFill>
                  <a:srgbClr val="404040"/>
                </a:solidFill>
              </a:rPr>
              <a:t>to appreciate</a:t>
            </a:r>
            <a:r>
              <a:rPr lang="hu-HU" sz="1200" i="1" dirty="0" smtClean="0">
                <a:solidFill>
                  <a:srgbClr val="404040"/>
                </a:solidFill>
              </a:rPr>
              <a:t> </a:t>
            </a:r>
            <a:r>
              <a:rPr lang="en-US" sz="1200" i="1" dirty="0" smtClean="0">
                <a:solidFill>
                  <a:srgbClr val="404040"/>
                </a:solidFill>
              </a:rPr>
              <a:t>the Hungarian </a:t>
            </a:r>
            <a:r>
              <a:rPr lang="hu-HU" sz="1200" i="1" dirty="0" smtClean="0">
                <a:solidFill>
                  <a:srgbClr val="404040"/>
                </a:solidFill>
              </a:rPr>
              <a:t>values</a:t>
            </a:r>
            <a:r>
              <a:rPr lang="hu-HU" sz="1200" i="1" dirty="0">
                <a:solidFill>
                  <a:srgbClr val="404040"/>
                </a:solidFill>
              </a:rPr>
              <a:t>, culture and knowledge </a:t>
            </a:r>
            <a:r>
              <a:rPr lang="en-US" sz="1200" i="1" dirty="0" smtClean="0">
                <a:solidFill>
                  <a:srgbClr val="404040"/>
                </a:solidFill>
              </a:rPr>
              <a:t>as it </a:t>
            </a:r>
            <a:r>
              <a:rPr lang="hu-HU" sz="1200" i="1" dirty="0" smtClean="0">
                <a:solidFill>
                  <a:srgbClr val="404040"/>
                </a:solidFill>
              </a:rPr>
              <a:t>evolves </a:t>
            </a:r>
            <a:r>
              <a:rPr lang="hu-HU" sz="1200" i="1" dirty="0">
                <a:solidFill>
                  <a:srgbClr val="404040"/>
                </a:solidFill>
              </a:rPr>
              <a:t>in the future </a:t>
            </a:r>
            <a:r>
              <a:rPr lang="en-US" sz="1200" i="1" dirty="0" smtClean="0">
                <a:solidFill>
                  <a:srgbClr val="404040"/>
                </a:solidFill>
              </a:rPr>
              <a:t>as a valued part of a modern and progressive European community</a:t>
            </a:r>
            <a:endParaRPr lang="hu-HU" sz="1200" i="1" dirty="0">
              <a:solidFill>
                <a:srgbClr val="404040"/>
              </a:solidFill>
            </a:endParaRPr>
          </a:p>
        </p:txBody>
      </p:sp>
      <p:sp>
        <p:nvSpPr>
          <p:cNvPr id="12" name="TextBox 65"/>
          <p:cNvSpPr txBox="1">
            <a:spLocks noChangeArrowheads="1"/>
          </p:cNvSpPr>
          <p:nvPr/>
        </p:nvSpPr>
        <p:spPr bwMode="auto">
          <a:xfrm>
            <a:off x="6781800" y="1313527"/>
            <a:ext cx="184212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rgbClr val="404040"/>
                </a:solidFill>
              </a:rPr>
              <a:t>Exclusive.  </a:t>
            </a:r>
            <a:r>
              <a:rPr lang="hu-HU" sz="1200" i="1" dirty="0" smtClean="0">
                <a:solidFill>
                  <a:srgbClr val="404040"/>
                </a:solidFill>
              </a:rPr>
              <a:t>Hungary </a:t>
            </a:r>
            <a:r>
              <a:rPr lang="hu-HU" sz="1200" i="1" dirty="0">
                <a:solidFill>
                  <a:srgbClr val="404040"/>
                </a:solidFill>
              </a:rPr>
              <a:t>should be a powerful nation, with all </a:t>
            </a:r>
            <a:r>
              <a:rPr lang="en-US" sz="1200" i="1" dirty="0" smtClean="0">
                <a:solidFill>
                  <a:srgbClr val="404040"/>
                </a:solidFill>
              </a:rPr>
              <a:t>of us</a:t>
            </a:r>
            <a:r>
              <a:rPr lang="hu-HU" sz="1200" i="1" dirty="0" smtClean="0">
                <a:solidFill>
                  <a:srgbClr val="404040"/>
                </a:solidFill>
              </a:rPr>
              <a:t> </a:t>
            </a:r>
            <a:r>
              <a:rPr lang="en-US" sz="1200" i="1" dirty="0" smtClean="0">
                <a:solidFill>
                  <a:srgbClr val="404040"/>
                </a:solidFill>
              </a:rPr>
              <a:t>standing tall together </a:t>
            </a:r>
            <a:r>
              <a:rPr lang="hu-HU" sz="1200" i="1" dirty="0" smtClean="0">
                <a:solidFill>
                  <a:srgbClr val="404040"/>
                </a:solidFill>
              </a:rPr>
              <a:t>to </a:t>
            </a:r>
            <a:r>
              <a:rPr lang="hu-HU" sz="1200" i="1" dirty="0">
                <a:solidFill>
                  <a:srgbClr val="404040"/>
                </a:solidFill>
              </a:rPr>
              <a:t>build </a:t>
            </a:r>
            <a:r>
              <a:rPr lang="en-US" sz="1200" i="1" dirty="0" smtClean="0">
                <a:solidFill>
                  <a:srgbClr val="404040"/>
                </a:solidFill>
              </a:rPr>
              <a:t>a stronger country </a:t>
            </a:r>
            <a:r>
              <a:rPr lang="hu-HU" sz="1200" i="1" dirty="0" smtClean="0">
                <a:solidFill>
                  <a:srgbClr val="404040"/>
                </a:solidFill>
              </a:rPr>
              <a:t>based on</a:t>
            </a:r>
            <a:r>
              <a:rPr lang="en-US" sz="1200" i="1" dirty="0" smtClean="0">
                <a:solidFill>
                  <a:srgbClr val="404040"/>
                </a:solidFill>
              </a:rPr>
              <a:t> a deep sense of </a:t>
            </a:r>
            <a:r>
              <a:rPr lang="hu-HU" sz="1200" i="1" dirty="0" smtClean="0">
                <a:solidFill>
                  <a:srgbClr val="404040"/>
                </a:solidFill>
              </a:rPr>
              <a:t>tradition</a:t>
            </a:r>
            <a:r>
              <a:rPr lang="hu-HU" sz="1200" i="1" dirty="0">
                <a:solidFill>
                  <a:srgbClr val="404040"/>
                </a:solidFill>
              </a:rPr>
              <a:t>, history and religion </a:t>
            </a:r>
            <a:r>
              <a:rPr lang="hu-HU" sz="1200" i="1" dirty="0" smtClean="0">
                <a:solidFill>
                  <a:srgbClr val="404040"/>
                </a:solidFill>
                <a:ea typeface="Arial"/>
                <a:cs typeface="Arial"/>
              </a:rPr>
              <a:t>.</a:t>
            </a:r>
            <a:endParaRPr lang="hu-HU" sz="1200" b="1" i="1" dirty="0">
              <a:solidFill>
                <a:srgbClr val="404040"/>
              </a:solidFill>
            </a:endParaRPr>
          </a:p>
        </p:txBody>
      </p:sp>
      <p:sp>
        <p:nvSpPr>
          <p:cNvPr id="14" name="TextBox 68"/>
          <p:cNvSpPr txBox="1">
            <a:spLocks noChangeArrowheads="1"/>
          </p:cNvSpPr>
          <p:nvPr/>
        </p:nvSpPr>
        <p:spPr bwMode="auto">
          <a:xfrm>
            <a:off x="4693656" y="1177782"/>
            <a:ext cx="20671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i="1" dirty="0" smtClean="0">
                <a:solidFill>
                  <a:srgbClr val="404040"/>
                </a:solidFill>
              </a:rPr>
              <a:t>Continuity.  A respect for </a:t>
            </a:r>
            <a:r>
              <a:rPr lang="hu-HU" sz="1200" i="1" dirty="0" smtClean="0">
                <a:solidFill>
                  <a:srgbClr val="404040"/>
                </a:solidFill>
              </a:rPr>
              <a:t>Hungarian </a:t>
            </a:r>
            <a:r>
              <a:rPr lang="hu-HU" sz="1200" i="1" dirty="0">
                <a:solidFill>
                  <a:srgbClr val="404040"/>
                </a:solidFill>
              </a:rPr>
              <a:t>traditions and </a:t>
            </a:r>
            <a:r>
              <a:rPr lang="hu-HU" sz="1200" i="1" dirty="0" smtClean="0">
                <a:solidFill>
                  <a:srgbClr val="404040"/>
                </a:solidFill>
              </a:rPr>
              <a:t>culture</a:t>
            </a:r>
            <a:r>
              <a:rPr lang="en-US" sz="1200" i="1" dirty="0" smtClean="0">
                <a:solidFill>
                  <a:srgbClr val="404040"/>
                </a:solidFill>
              </a:rPr>
              <a:t> within the overall values of</a:t>
            </a:r>
            <a:r>
              <a:rPr lang="hu-HU" sz="1200" i="1" dirty="0" smtClean="0">
                <a:solidFill>
                  <a:srgbClr val="404040"/>
                </a:solidFill>
              </a:rPr>
              <a:t> </a:t>
            </a:r>
            <a:r>
              <a:rPr lang="hu-HU" sz="1200" i="1" dirty="0">
                <a:solidFill>
                  <a:srgbClr val="404040"/>
                </a:solidFill>
              </a:rPr>
              <a:t>maintaining stability and </a:t>
            </a:r>
            <a:r>
              <a:rPr lang="en-US" sz="1200" i="1" dirty="0" smtClean="0">
                <a:solidFill>
                  <a:srgbClr val="404040"/>
                </a:solidFill>
              </a:rPr>
              <a:t>a sense of </a:t>
            </a:r>
            <a:r>
              <a:rPr lang="hu-HU" sz="1200" i="1" dirty="0" smtClean="0">
                <a:solidFill>
                  <a:srgbClr val="404040"/>
                </a:solidFill>
              </a:rPr>
              <a:t>belonging</a:t>
            </a:r>
            <a:r>
              <a:rPr lang="hu-HU" sz="1200" i="1" dirty="0">
                <a:solidFill>
                  <a:srgbClr val="404040"/>
                </a:solidFill>
              </a:rPr>
              <a:t>. </a:t>
            </a:r>
            <a:r>
              <a:rPr lang="en-US" sz="1200" i="1" dirty="0" smtClean="0">
                <a:solidFill>
                  <a:srgbClr val="404040"/>
                </a:solidFill>
              </a:rPr>
              <a:t>‘</a:t>
            </a:r>
            <a:r>
              <a:rPr lang="hu-HU" sz="1200" i="1" dirty="0" smtClean="0">
                <a:solidFill>
                  <a:srgbClr val="404040"/>
                </a:solidFill>
              </a:rPr>
              <a:t>Keeping </a:t>
            </a:r>
            <a:r>
              <a:rPr lang="hu-HU" sz="1200" i="1" dirty="0">
                <a:solidFill>
                  <a:srgbClr val="404040"/>
                </a:solidFill>
              </a:rPr>
              <a:t>my own ideals close to me while still respecting others’.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i="1" dirty="0">
              <a:solidFill>
                <a:srgbClr val="404040"/>
              </a:solidFill>
              <a:ea typeface="Arial" pitchFamily="-65" charset="0"/>
              <a:cs typeface="Arial" pitchFamily="-65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167824" y="4935538"/>
            <a:ext cx="1406254" cy="30777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rgbClr val="000000"/>
                </a:solidFill>
              </a:rPr>
              <a:t>17% (1 281 000</a:t>
            </a:r>
            <a:r>
              <a:rPr lang="en-US" sz="1400" i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848847" y="4914900"/>
            <a:ext cx="1542572" cy="30777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rgbClr val="000000"/>
                </a:solidFill>
              </a:rPr>
              <a:t>32.4% (2 443 000</a:t>
            </a:r>
            <a:r>
              <a:rPr lang="en-US" sz="1400" i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029200" y="4924425"/>
            <a:ext cx="1542572" cy="30777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rgbClr val="000000"/>
                </a:solidFill>
              </a:rPr>
              <a:t>30.5% (2 299 000</a:t>
            </a:r>
            <a:r>
              <a:rPr lang="en-US" sz="1400" i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7058990" y="5589588"/>
            <a:ext cx="1644557" cy="3231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500" b="1" i="1" dirty="0" smtClean="0">
                <a:solidFill>
                  <a:srgbClr val="AE201A"/>
                </a:solidFill>
              </a:rPr>
              <a:t>20.4% </a:t>
            </a:r>
            <a:r>
              <a:rPr lang="en-US" sz="1500" i="1" dirty="0" smtClean="0">
                <a:solidFill>
                  <a:srgbClr val="AE201A"/>
                </a:solidFill>
              </a:rPr>
              <a:t>(1 538 000</a:t>
            </a:r>
            <a:r>
              <a:rPr lang="en-US" sz="1500" i="1" dirty="0">
                <a:solidFill>
                  <a:srgbClr val="AE201A"/>
                </a:solidFill>
              </a:rPr>
              <a:t>)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2846186" y="5568950"/>
            <a:ext cx="1644557" cy="3231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500" b="1" i="1" dirty="0" smtClean="0">
                <a:solidFill>
                  <a:srgbClr val="AE201A"/>
                </a:solidFill>
              </a:rPr>
              <a:t>36.9% </a:t>
            </a:r>
            <a:r>
              <a:rPr lang="en-US" sz="1500" i="1" dirty="0" smtClean="0">
                <a:solidFill>
                  <a:srgbClr val="AE201A"/>
                </a:solidFill>
              </a:rPr>
              <a:t>(2 782 000)</a:t>
            </a:r>
            <a:endParaRPr lang="en-US" sz="1500" i="1" dirty="0">
              <a:solidFill>
                <a:srgbClr val="AE201A"/>
              </a:solidFill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5042581" y="5578475"/>
            <a:ext cx="1644557" cy="3231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500" b="1" i="1" dirty="0" smtClean="0">
                <a:solidFill>
                  <a:srgbClr val="AE201A"/>
                </a:solidFill>
              </a:rPr>
              <a:t>35.5% </a:t>
            </a:r>
            <a:r>
              <a:rPr lang="en-US" sz="1500" i="1" dirty="0" smtClean="0">
                <a:solidFill>
                  <a:srgbClr val="AE201A"/>
                </a:solidFill>
              </a:rPr>
              <a:t>(2 676 000</a:t>
            </a:r>
            <a:r>
              <a:rPr lang="en-US" sz="1500" i="1" dirty="0">
                <a:solidFill>
                  <a:srgbClr val="AE201A"/>
                </a:solidFill>
              </a:rPr>
              <a:t>)</a:t>
            </a:r>
          </a:p>
        </p:txBody>
      </p:sp>
      <p:sp>
        <p:nvSpPr>
          <p:cNvPr id="26" name="Round Diagonal Corner Rectangle 25"/>
          <p:cNvSpPr/>
          <p:nvPr/>
        </p:nvSpPr>
        <p:spPr>
          <a:xfrm>
            <a:off x="117475" y="1724025"/>
            <a:ext cx="1981200" cy="5238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404040"/>
              </a:solidFill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17475" y="1752600"/>
            <a:ext cx="1641475" cy="3079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363636"/>
                </a:solidFill>
              </a:rPr>
              <a:t>Core Proposition</a:t>
            </a:r>
          </a:p>
        </p:txBody>
      </p:sp>
      <p:sp>
        <p:nvSpPr>
          <p:cNvPr id="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686800" cy="1143000"/>
          </a:xfrm>
        </p:spPr>
        <p:txBody>
          <a:bodyPr anchor="t">
            <a:normAutofit/>
          </a:bodyPr>
          <a:lstStyle/>
          <a:p>
            <a:pPr algn="r"/>
            <a:r>
              <a:rPr lang="en-US" sz="1800" b="0" dirty="0">
                <a:latin typeface="Arial" pitchFamily="-65" charset="0"/>
              </a:rPr>
              <a:t>Measuring The </a:t>
            </a:r>
            <a:r>
              <a:rPr lang="hu-HU" sz="1800" b="0" dirty="0">
                <a:latin typeface="Arial" pitchFamily="-65" charset="0"/>
              </a:rPr>
              <a:t>Consumer</a:t>
            </a:r>
            <a:r>
              <a:rPr lang="en-US" sz="1800" b="0" dirty="0">
                <a:latin typeface="Arial" pitchFamily="-65" charset="0"/>
              </a:rPr>
              <a:t> Impact Of The Different Propositions</a:t>
            </a:r>
            <a:br>
              <a:rPr lang="en-US" sz="1800" b="0" dirty="0">
                <a:latin typeface="Arial" pitchFamily="-65" charset="0"/>
              </a:rPr>
            </a:br>
            <a:endParaRPr lang="en-US" sz="1800" b="0" i="1" dirty="0">
              <a:latin typeface="Arial" pitchFamily="-65" charset="0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7225557" y="4405313"/>
            <a:ext cx="1163324" cy="27699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b="1" i="1" dirty="0" smtClean="0">
                <a:solidFill>
                  <a:srgbClr val="000090"/>
                </a:solidFill>
              </a:rPr>
              <a:t>3.4% (256 </a:t>
            </a:r>
            <a:r>
              <a:rPr lang="en-US" sz="1200" b="1" i="1" dirty="0">
                <a:solidFill>
                  <a:srgbClr val="000090"/>
                </a:solidFill>
              </a:rPr>
              <a:t>000)</a:t>
            </a:r>
            <a:endParaRPr lang="en-US" sz="1200" i="1" dirty="0">
              <a:solidFill>
                <a:srgbClr val="000090"/>
              </a:solidFill>
            </a:endParaRP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4964112" y="4406900"/>
            <a:ext cx="1512888" cy="2746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b="1" i="1" dirty="0" smtClean="0">
                <a:solidFill>
                  <a:srgbClr val="000090"/>
                </a:solidFill>
              </a:rPr>
              <a:t>5% (337 </a:t>
            </a:r>
            <a:r>
              <a:rPr lang="en-US" sz="1200" b="1" i="1" dirty="0">
                <a:solidFill>
                  <a:srgbClr val="000090"/>
                </a:solidFill>
              </a:rPr>
              <a:t>000)</a:t>
            </a:r>
            <a:endParaRPr lang="en-US" sz="1200" i="1" dirty="0">
              <a:solidFill>
                <a:srgbClr val="000090"/>
              </a:solidFill>
            </a:endParaRPr>
          </a:p>
        </p:txBody>
      </p:sp>
      <p:sp>
        <p:nvSpPr>
          <p:cNvPr id="52" name="Round Diagonal Corner Rectangle 51"/>
          <p:cNvSpPr/>
          <p:nvPr/>
        </p:nvSpPr>
        <p:spPr>
          <a:xfrm>
            <a:off x="107950" y="4776030"/>
            <a:ext cx="2066925" cy="5969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404040"/>
              </a:solidFill>
            </a:endParaRPr>
          </a:p>
        </p:txBody>
      </p:sp>
      <p:sp>
        <p:nvSpPr>
          <p:cNvPr id="53" name="Round Diagonal Corner Rectangle 52"/>
          <p:cNvSpPr/>
          <p:nvPr/>
        </p:nvSpPr>
        <p:spPr>
          <a:xfrm>
            <a:off x="117475" y="5512500"/>
            <a:ext cx="2057400" cy="568433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404040"/>
              </a:solidFill>
            </a:endParaRPr>
          </a:p>
        </p:txBody>
      </p:sp>
      <p:sp>
        <p:nvSpPr>
          <p:cNvPr id="54" name="Round Diagonal Corner Rectangle 53"/>
          <p:cNvSpPr/>
          <p:nvPr/>
        </p:nvSpPr>
        <p:spPr>
          <a:xfrm>
            <a:off x="117475" y="3503233"/>
            <a:ext cx="2057400" cy="56923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404040"/>
              </a:solidFill>
            </a:endParaRPr>
          </a:p>
        </p:txBody>
      </p:sp>
      <p:sp>
        <p:nvSpPr>
          <p:cNvPr id="55" name="Text Box 6"/>
          <p:cNvSpPr txBox="1">
            <a:spLocks noChangeArrowheads="1"/>
          </p:cNvSpPr>
          <p:nvPr/>
        </p:nvSpPr>
        <p:spPr bwMode="auto">
          <a:xfrm>
            <a:off x="101600" y="4762500"/>
            <a:ext cx="2595563" cy="6096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363636"/>
                </a:solidFill>
              </a:rPr>
              <a:t>Influenced Customers</a:t>
            </a:r>
            <a:endParaRPr lang="hu-HU" sz="1400" b="1" dirty="0">
              <a:solidFill>
                <a:srgbClr val="36363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1000" b="1" i="1" dirty="0">
                <a:solidFill>
                  <a:srgbClr val="000090"/>
                </a:solidFill>
              </a:rPr>
              <a:t>(% </a:t>
            </a:r>
            <a:r>
              <a:rPr lang="en-US" sz="1000" b="1" i="1" dirty="0">
                <a:solidFill>
                  <a:srgbClr val="000090"/>
                </a:solidFill>
              </a:rPr>
              <a:t>and number </a:t>
            </a:r>
            <a:r>
              <a:rPr lang="hu-HU" sz="1000" b="1" i="1" dirty="0">
                <a:solidFill>
                  <a:srgbClr val="000090"/>
                </a:solidFill>
              </a:rPr>
              <a:t>of the </a:t>
            </a:r>
            <a:r>
              <a:rPr lang="en-US" sz="1000" b="1" i="1" dirty="0" smtClean="0">
                <a:solidFill>
                  <a:srgbClr val="000090"/>
                </a:solidFill>
              </a:rPr>
              <a:t>X</a:t>
            </a:r>
            <a:endParaRPr lang="en-US" sz="1000" b="1" i="1" dirty="0">
              <a:solidFill>
                <a:srgbClr val="00009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000090"/>
                </a:solidFill>
              </a:rPr>
              <a:t>Segments</a:t>
            </a:r>
            <a:r>
              <a:rPr lang="hu-HU" sz="1000" b="1" i="1" dirty="0">
                <a:solidFill>
                  <a:srgbClr val="000090"/>
                </a:solidFill>
              </a:rPr>
              <a:t>)</a:t>
            </a:r>
            <a:endParaRPr lang="en-US" sz="1000" b="1" i="1" dirty="0">
              <a:solidFill>
                <a:srgbClr val="000090"/>
              </a:solidFill>
            </a:endParaRPr>
          </a:p>
        </p:txBody>
      </p:sp>
      <p:sp>
        <p:nvSpPr>
          <p:cNvPr id="56" name="Text Box 7"/>
          <p:cNvSpPr txBox="1">
            <a:spLocks noChangeArrowheads="1"/>
          </p:cNvSpPr>
          <p:nvPr/>
        </p:nvSpPr>
        <p:spPr bwMode="auto">
          <a:xfrm>
            <a:off x="104775" y="5483225"/>
            <a:ext cx="2667000" cy="762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363636"/>
                </a:solidFill>
              </a:rPr>
              <a:t>Total Customer Impact</a:t>
            </a:r>
            <a:endParaRPr lang="hu-HU" sz="1400" b="1" dirty="0">
              <a:solidFill>
                <a:srgbClr val="36363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1000" b="1" i="1" dirty="0">
                <a:solidFill>
                  <a:srgbClr val="000090"/>
                </a:solidFill>
              </a:rPr>
              <a:t>(% </a:t>
            </a:r>
            <a:r>
              <a:rPr lang="en-US" sz="1000" b="1" i="1" dirty="0">
                <a:solidFill>
                  <a:srgbClr val="000090"/>
                </a:solidFill>
              </a:rPr>
              <a:t>and number </a:t>
            </a:r>
            <a:r>
              <a:rPr lang="hu-HU" sz="1000" b="1" i="1" dirty="0">
                <a:solidFill>
                  <a:srgbClr val="000090"/>
                </a:solidFill>
              </a:rPr>
              <a:t>of the </a:t>
            </a:r>
            <a:r>
              <a:rPr lang="en-US" sz="1000" b="1" i="1" dirty="0" smtClean="0">
                <a:solidFill>
                  <a:srgbClr val="000090"/>
                </a:solidFill>
              </a:rPr>
              <a:t>X</a:t>
            </a:r>
            <a:endParaRPr lang="en-US" sz="1000" b="1" i="1" dirty="0">
              <a:solidFill>
                <a:srgbClr val="00009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000090"/>
                </a:solidFill>
              </a:rPr>
              <a:t>Segments</a:t>
            </a:r>
            <a:r>
              <a:rPr lang="hu-HU" sz="1000" b="1" i="1" dirty="0">
                <a:solidFill>
                  <a:srgbClr val="000090"/>
                </a:solidFill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 b="1" i="1" dirty="0">
              <a:solidFill>
                <a:srgbClr val="FF3300"/>
              </a:solidFill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128588" y="3479800"/>
            <a:ext cx="3008312" cy="6096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363636"/>
                </a:solidFill>
              </a:rPr>
              <a:t>Lead Customer Target</a:t>
            </a:r>
            <a:endParaRPr lang="hu-HU" sz="1400" b="1" dirty="0">
              <a:solidFill>
                <a:srgbClr val="363636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1000" b="1" i="1" dirty="0">
                <a:solidFill>
                  <a:srgbClr val="000090"/>
                </a:solidFill>
              </a:rPr>
              <a:t>(% </a:t>
            </a:r>
            <a:r>
              <a:rPr lang="en-US" sz="1000" b="1" i="1" dirty="0">
                <a:solidFill>
                  <a:srgbClr val="000090"/>
                </a:solidFill>
              </a:rPr>
              <a:t> and number </a:t>
            </a:r>
            <a:r>
              <a:rPr lang="hu-HU" sz="1000" b="1" i="1" dirty="0">
                <a:solidFill>
                  <a:srgbClr val="000090"/>
                </a:solidFill>
              </a:rPr>
              <a:t>within the</a:t>
            </a:r>
            <a:r>
              <a:rPr lang="en-US" sz="1000" b="1" i="1" dirty="0">
                <a:solidFill>
                  <a:srgbClr val="000090"/>
                </a:solidFill>
              </a:rPr>
              <a:t> </a:t>
            </a:r>
            <a:r>
              <a:rPr lang="en-US" sz="1000" b="1" i="1" dirty="0" smtClean="0">
                <a:solidFill>
                  <a:srgbClr val="000090"/>
                </a:solidFill>
              </a:rPr>
              <a:t>X</a:t>
            </a:r>
            <a:r>
              <a:rPr lang="hu-HU" sz="1000" b="1" i="1" dirty="0" smtClean="0">
                <a:solidFill>
                  <a:srgbClr val="000090"/>
                </a:solidFill>
              </a:rPr>
              <a:t> </a:t>
            </a:r>
            <a:endParaRPr lang="en-US" sz="1000" b="1" i="1" dirty="0">
              <a:solidFill>
                <a:srgbClr val="00009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i="1" dirty="0">
                <a:solidFill>
                  <a:srgbClr val="000090"/>
                </a:solidFill>
              </a:rPr>
              <a:t>Segments</a:t>
            </a:r>
            <a:r>
              <a:rPr lang="hu-HU" sz="1000" b="1" i="1" dirty="0">
                <a:solidFill>
                  <a:srgbClr val="000090"/>
                </a:solidFill>
              </a:rPr>
              <a:t>)</a:t>
            </a:r>
            <a:endParaRPr lang="en-US" sz="1000" b="1" i="1" dirty="0">
              <a:solidFill>
                <a:srgbClr val="000090"/>
              </a:solidFill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2957995" y="4410075"/>
            <a:ext cx="1163324" cy="27699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b="1" i="1" dirty="0" smtClean="0">
                <a:solidFill>
                  <a:srgbClr val="000090"/>
                </a:solidFill>
              </a:rPr>
              <a:t>4.5% (339 </a:t>
            </a:r>
            <a:r>
              <a:rPr lang="en-US" sz="1200" b="1" i="1" dirty="0">
                <a:solidFill>
                  <a:srgbClr val="000090"/>
                </a:solidFill>
              </a:rPr>
              <a:t>000)</a:t>
            </a:r>
            <a:endParaRPr lang="en-US" sz="1200" i="1" dirty="0">
              <a:solidFill>
                <a:srgbClr val="000090"/>
              </a:solidFill>
            </a:endParaRP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129556" y="2971800"/>
            <a:ext cx="985243" cy="1447800"/>
            <a:chOff x="354000" y="1928802"/>
            <a:chExt cx="687158" cy="1172621"/>
          </a:xfrm>
        </p:grpSpPr>
        <p:sp>
          <p:nvSpPr>
            <p:cNvPr id="59" name="TextBox 50"/>
            <p:cNvSpPr>
              <a:spLocks noChangeArrowheads="1"/>
            </p:cNvSpPr>
            <p:nvPr/>
          </p:nvSpPr>
          <p:spPr bwMode="auto">
            <a:xfrm>
              <a:off x="354000" y="2846034"/>
              <a:ext cx="684000" cy="255389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hu-HU" sz="900" b="1">
                  <a:solidFill>
                    <a:schemeClr val="bg1"/>
                  </a:solidFill>
                  <a:latin typeface="Calibri" pitchFamily="34" charset="0"/>
                </a:rPr>
                <a:t>Alternatives</a:t>
              </a:r>
              <a:endParaRPr lang="en-US" sz="9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6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1928802"/>
              <a:ext cx="684000" cy="957600"/>
            </a:xfrm>
            <a:prstGeom prst="round2Same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5200462" y="2971800"/>
            <a:ext cx="971738" cy="1447800"/>
            <a:chOff x="3351599" y="1928802"/>
            <a:chExt cx="712800" cy="1236241"/>
          </a:xfrm>
        </p:grpSpPr>
        <p:sp>
          <p:nvSpPr>
            <p:cNvPr id="62" name="TextBox 68"/>
            <p:cNvSpPr>
              <a:spLocks noChangeArrowheads="1"/>
            </p:cNvSpPr>
            <p:nvPr/>
          </p:nvSpPr>
          <p:spPr bwMode="auto">
            <a:xfrm>
              <a:off x="3352800" y="2909654"/>
              <a:ext cx="709200" cy="255389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9525">
              <a:noFill/>
              <a:round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hu-HU" sz="900" b="1" dirty="0">
                  <a:solidFill>
                    <a:srgbClr val="000000"/>
                  </a:solidFill>
                  <a:latin typeface="Calibri" pitchFamily="34" charset="0"/>
                </a:rPr>
                <a:t>Actualizers</a:t>
              </a:r>
              <a:endParaRPr lang="en-US" sz="900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pic>
          <p:nvPicPr>
            <p:cNvPr id="63" name="Picture 2" descr="http://images.inmagine.com/400nwm/radiusimages/rdcd009/rds07720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51599" y="1928802"/>
              <a:ext cx="712800" cy="1014414"/>
            </a:xfrm>
            <a:prstGeom prst="round2SameRect">
              <a:avLst/>
            </a:prstGeom>
            <a:noFill/>
          </p:spPr>
        </p:pic>
      </p:grpSp>
      <p:grpSp>
        <p:nvGrpSpPr>
          <p:cNvPr id="13" name="Group 77"/>
          <p:cNvGrpSpPr>
            <a:grpSpLocks/>
          </p:cNvGrpSpPr>
          <p:nvPr/>
        </p:nvGrpSpPr>
        <p:grpSpPr bwMode="auto">
          <a:xfrm>
            <a:off x="7048500" y="3133724"/>
            <a:ext cx="1409700" cy="1133475"/>
            <a:chOff x="7072330" y="4714885"/>
            <a:chExt cx="1214870" cy="900904"/>
          </a:xfrm>
        </p:grpSpPr>
        <p:sp>
          <p:nvSpPr>
            <p:cNvPr id="65" name="TextBox 78"/>
            <p:cNvSpPr>
              <a:spLocks noChangeArrowheads="1"/>
            </p:cNvSpPr>
            <p:nvPr/>
          </p:nvSpPr>
          <p:spPr bwMode="auto">
            <a:xfrm>
              <a:off x="7074000" y="5392444"/>
              <a:ext cx="1213200" cy="223345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8300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hu-HU" sz="900" b="1">
                  <a:solidFill>
                    <a:srgbClr val="000000"/>
                  </a:solidFill>
                  <a:latin typeface="Calibri" pitchFamily="34" charset="0"/>
                </a:rPr>
                <a:t>Providers</a:t>
              </a:r>
              <a:endParaRPr lang="en-US" sz="9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pic>
          <p:nvPicPr>
            <p:cNvPr id="66" name="Picture 65" descr="How-to-Plan-a-Family-Reunion_featured_article_628x37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2330" y="4714885"/>
              <a:ext cx="1213200" cy="713647"/>
            </a:xfrm>
            <a:prstGeom prst="round2Same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Women's touch template">
  <a:themeElements>
    <a:clrScheme name="4_Women's touch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Women's touch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lnDef>
  </a:objectDefaults>
  <a:extraClrSchemeLst>
    <a:extraClrScheme>
      <a:clrScheme name="4_Women's touch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Women's touch template">
  <a:themeElements>
    <a:clrScheme name="1_Women's touch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Women's touch templa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lnDef>
  </a:objectDefaults>
  <a:extraClrSchemeLst>
    <a:extraClrScheme>
      <a:clrScheme name="1_Women's touch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men's touch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men's touch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men's touch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men's touch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men's touch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men's touch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Women's touch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AC2E3"/>
      </a:accent1>
      <a:accent2>
        <a:srgbClr val="505693"/>
      </a:accent2>
      <a:accent3>
        <a:srgbClr val="FFFFFF"/>
      </a:accent3>
      <a:accent4>
        <a:srgbClr val="000000"/>
      </a:accent4>
      <a:accent5>
        <a:srgbClr val="D9DDEF"/>
      </a:accent5>
      <a:accent6>
        <a:srgbClr val="484D85"/>
      </a:accent6>
      <a:hlink>
        <a:srgbClr val="FF9512"/>
      </a:hlink>
      <a:folHlink>
        <a:srgbClr val="FFC866"/>
      </a:folHlink>
    </a:clrScheme>
    <a:fontScheme name="2_Women's touch template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lnDef>
  </a:objectDefaults>
  <a:extraClrSchemeLst>
    <a:extraClrScheme>
      <a:clrScheme name="2_Women's touch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omen's touch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omen's touch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omen's touch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omen's touch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omen's touch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omen's touch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Women's touch template">
  <a:themeElements>
    <a:clrScheme name="4_Women's touch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Women's touch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12" charset="0"/>
          </a:defRPr>
        </a:defPPr>
      </a:lstStyle>
    </a:lnDef>
  </a:objectDefaults>
  <a:extraClrSchemeLst>
    <a:extraClrScheme>
      <a:clrScheme name="4_Women's touch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Women's touch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Women's touch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Women's touch template">
  <a:themeElements>
    <a:clrScheme name="Women's touch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omen's touch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omen's touch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men's touch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men's touch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men's touch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men's touch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men's touch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men's touch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33151</TotalTime>
  <Words>1797</Words>
  <Application>Microsoft Office PowerPoint</Application>
  <PresentationFormat>On-screen Show (4:3)</PresentationFormat>
  <Paragraphs>362</Paragraphs>
  <Slides>28</Slides>
  <Notes>7</Notes>
  <HiddenSlides>0</HiddenSlides>
  <MMClips>10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4_Women's touch template</vt:lpstr>
      <vt:lpstr>1_Women's touch template</vt:lpstr>
      <vt:lpstr>2_Women's touch template</vt:lpstr>
      <vt:lpstr>1_Office Theme</vt:lpstr>
      <vt:lpstr>5_Women's touch template</vt:lpstr>
      <vt:lpstr>Women's touch template</vt:lpstr>
      <vt:lpstr>Office Theme</vt:lpstr>
      <vt:lpstr>2_Office Theme</vt:lpstr>
      <vt:lpstr>Image Photo Editor</vt:lpstr>
      <vt:lpstr>Slide 1</vt:lpstr>
      <vt:lpstr>Slide 2</vt:lpstr>
      <vt:lpstr>Slide 3</vt:lpstr>
      <vt:lpstr>Examples…</vt:lpstr>
      <vt:lpstr>Slide 5</vt:lpstr>
      <vt:lpstr>Slide 6</vt:lpstr>
      <vt:lpstr>Slide 7</vt:lpstr>
      <vt:lpstr>Slide 8</vt:lpstr>
      <vt:lpstr>Measuring The Consumer Impact Of The Different Propositions </vt:lpstr>
      <vt:lpstr>Slide 10</vt:lpstr>
      <vt:lpstr>Slide 11</vt:lpstr>
      <vt:lpstr>Slide 12</vt:lpstr>
      <vt:lpstr>Slide 13</vt:lpstr>
      <vt:lpstr>Slide 14</vt:lpstr>
      <vt:lpstr>Slide 15</vt:lpstr>
      <vt:lpstr>Béres Brand Architecture</vt:lpstr>
      <vt:lpstr>Measuring the Customer Impact of Different Propositions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Garrison</dc:creator>
  <cp:lastModifiedBy>Irina</cp:lastModifiedBy>
  <cp:revision>659</cp:revision>
  <dcterms:created xsi:type="dcterms:W3CDTF">2010-04-28T14:54:03Z</dcterms:created>
  <dcterms:modified xsi:type="dcterms:W3CDTF">2010-04-28T15:55:54Z</dcterms:modified>
</cp:coreProperties>
</file>